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518" r:id="rId2"/>
    <p:sldId id="552" r:id="rId3"/>
    <p:sldId id="553" r:id="rId4"/>
    <p:sldId id="555" r:id="rId5"/>
    <p:sldId id="557" r:id="rId6"/>
    <p:sldId id="560" r:id="rId7"/>
    <p:sldId id="569" r:id="rId8"/>
    <p:sldId id="578" r:id="rId9"/>
    <p:sldId id="579" r:id="rId10"/>
    <p:sldId id="536" r:id="rId11"/>
    <p:sldId id="570" r:id="rId12"/>
    <p:sldId id="571" r:id="rId13"/>
    <p:sldId id="576" r:id="rId14"/>
    <p:sldId id="577" r:id="rId15"/>
    <p:sldId id="581" r:id="rId16"/>
    <p:sldId id="568" r:id="rId17"/>
    <p:sldId id="580" r:id="rId18"/>
    <p:sldId id="582" r:id="rId19"/>
    <p:sldId id="583" r:id="rId20"/>
    <p:sldId id="58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5AF"/>
    <a:srgbClr val="D59A43"/>
    <a:srgbClr val="9999FF"/>
    <a:srgbClr val="82A7C0"/>
    <a:srgbClr val="1D5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76" autoAdjust="0"/>
    <p:restoredTop sz="97007" autoAdjust="0"/>
  </p:normalViewPr>
  <p:slideViewPr>
    <p:cSldViewPr>
      <p:cViewPr varScale="1">
        <p:scale>
          <a:sx n="71" d="100"/>
          <a:sy n="71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5;&#1088;&#1077;&#1079;&#1077;&#1085;&#1090;&#1072;&#1094;&#1080;&#1080;%20&#1082;%20&#1088;&#1086;&#1076;&#1080;&#1090;%20&#1089;&#1086;&#1073;&#1088;\&#1045;&#1043;&#1069;%202013%20(1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5;&#1088;&#1077;&#1079;&#1077;&#1085;&#1090;&#1072;&#1094;&#1080;&#1080;%20&#1082;%20&#1088;&#1086;&#1076;&#1080;&#1090;%20&#1089;&#1086;&#1073;&#1088;\&#1045;&#1043;&#1069;%202013%20(1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5;&#1088;&#1077;&#1079;&#1077;&#1085;&#1090;&#1072;&#1094;&#1080;&#1080;%20&#1082;%20&#1088;&#1086;&#1076;&#1080;&#1090;%20&#1089;&#1086;&#1073;&#1088;\&#1045;&#1043;&#1069;%202013%20(1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5;&#1088;&#1077;&#1079;&#1077;&#1085;&#1090;&#1072;&#1094;&#1080;&#1080;%20&#1082;%20&#1088;&#1086;&#1076;&#1080;&#1090;%20&#1089;&#1086;&#1073;&#1088;\&#1045;&#1043;&#1069;%202013%20(1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88;&#1077;&#1079;&#1077;&#1085;&#1090;&#1072;&#1094;&#1080;&#1080;%20&#1082;%20&#1088;&#1086;&#1076;&#1080;&#1090;%20&#1089;&#1086;&#1073;&#1088;\&#1045;&#1043;&#1069;%202013%20(1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5;&#1088;&#1077;&#1079;&#1077;&#1085;&#1090;&#1072;&#1094;&#1080;&#1080;%20&#1082;%20&#1088;&#1086;&#1076;&#1080;&#1090;%20&#1089;&#1086;&#1073;&#1088;\&#1045;&#1043;&#1069;%202013%20(1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5;&#1088;&#1077;&#1079;&#1077;&#1085;&#1090;&#1072;&#1094;&#1080;&#1080;%20&#1082;%20&#1088;&#1086;&#1076;&#1080;&#1090;%20&#1089;&#1086;&#1073;&#1088;\&#1045;&#1043;&#1069;%202013%20(1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5;&#1088;&#1077;&#1079;&#1077;&#1085;&#1090;&#1072;&#1094;&#1080;&#1080;%20&#1082;%20&#1088;&#1086;&#1076;&#1080;&#1090;%20&#1089;&#1086;&#1073;&#1088;\&#1045;&#1043;&#1069;%202013%20(1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-len7\&#1060;&#1072;&#1081;&#1083;&#1086;&#1086;&#1073;&#1084;&#1077;&#1085;&#1085;&#1080;&#1082;\&#1054;&#1083;&#1077;&#1075;\9\&#1043;&#1048;&#1040;%202013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5;&#1088;&#1077;&#1079;&#1077;&#1085;&#1090;&#1072;&#1094;&#1080;&#1080;%20&#1082;%20&#1088;&#1086;&#1076;&#1080;&#1090;%20&#1089;&#1086;&#1073;&#1088;\&#1045;&#1043;&#1069;%202013%20(1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-len7\&#1060;&#1072;&#1081;&#1083;&#1086;&#1086;&#1073;&#1084;&#1077;&#1085;&#1085;&#1080;&#1082;\&#1054;&#1083;&#1077;&#1075;\9\&#1043;&#1048;&#1040;%20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5;&#1088;&#1077;&#1079;&#1077;&#1085;&#1090;&#1072;&#1094;&#1080;&#1080;%20&#1082;%20&#1088;&#1086;&#1076;&#1080;&#1090;%20&#1089;&#1086;&#1073;&#1088;\&#1045;&#1043;&#1069;%202013%20(1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5;&#1088;&#1077;&#1079;&#1077;&#1085;&#1090;&#1072;&#1094;&#1080;&#1080;%20&#1082;%20&#1088;&#1086;&#1076;&#1080;&#1090;%20&#1089;&#1086;&#1073;&#1088;\&#1045;&#1043;&#1069;%202013%20(1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5;&#1088;&#1077;&#1079;&#1077;&#1085;&#1090;&#1072;&#1094;&#1080;&#1080;%20&#1082;%20&#1088;&#1086;&#1076;&#1080;&#1090;%20&#1089;&#1086;&#1073;&#1088;\&#1084;&#1086;&#1085;&#1080;&#1090;&#1086;&#1088;&#1080;&#1085;&#1075;%202013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5;&#1088;&#1077;&#1079;&#1077;&#1085;&#1090;&#1072;&#1094;&#1080;&#1080;%20&#1082;%20&#1088;&#1086;&#1076;&#1080;&#1090;%20&#1089;&#1086;&#1073;&#1088;\&#1045;&#1043;&#1069;%202013%20(1)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5;&#1088;&#1077;&#1079;&#1077;&#1085;&#1090;&#1072;&#1094;&#1080;&#1080;%20&#1082;%20&#1088;&#1086;&#1076;&#1080;&#1090;%20&#1089;&#1086;&#1073;&#1088;\&#1084;&#1086;&#1085;&#1080;&#1090;&#1086;&#1088;&#1080;&#1085;&#1075;%20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7;&#1090;&#1088;&#1091;&#1082;&#1090;&#1091;&#1088;&#1072;\&#1064;&#1082;&#1086;&#1083;&#1072;\&#1059;&#1095;&#1077;&#1073;&#1085;&#1072;&#1103;%20&#1076;&#1077;&#1103;&#1090;&#1077;&#1083;&#1100;&#1085;&#1086;&#1089;&#1090;&#1100;\&#1052;&#1086;&#1085;&#1080;&#1090;&#1086;&#1088;&#1080;&#1085;&#1075;&#1080;,%20&#1090;&#1077;&#1089;&#1090;&#1099;%20,%20&#1043;&#1048;&#1040;,%20&#1045;&#1043;&#1069;\2011-2012\&#1045;&#1043;&#1069;-2012\&#1056;&#1077;&#1079;&#1091;&#1083;&#1100;&#1090;&#1072;&#1090;&#1099;%20&#1045;&#1043;&#1069;-2012\&#1089;&#1088;&#1077;&#1076;&#1085;&#1080;&#1081;%20&#1073;&#1072;&#1083;&#1083;%20&#1045;&#1043;&#1069;%20-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5;&#1088;&#1077;&#1079;&#1077;&#1085;&#1090;&#1072;&#1094;&#1080;&#1080;%20&#1082;%20&#1088;&#1086;&#1076;&#1080;&#1090;%20&#1089;&#1086;&#1073;&#1088;\&#1045;&#1043;&#1069;%202013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5;&#1088;&#1077;&#1079;&#1077;&#1085;&#1090;&#1072;&#1094;&#1080;&#1080;%20&#1082;%20&#1088;&#1086;&#1076;&#1080;&#1090;%20&#1089;&#1086;&#1073;&#1088;\&#1045;&#1043;&#1069;%202013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5;&#1088;&#1077;&#1079;&#1077;&#1085;&#1090;&#1072;&#1094;&#1080;&#1080;%20&#1082;%20&#1088;&#1086;&#1076;&#1080;&#1090;%20&#1089;&#1086;&#1073;&#1088;\&#1045;&#1043;&#1069;%202013%20(1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5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outEnd"/>
            <c:showVal val="1"/>
          </c:dLbls>
          <c:cat>
            <c:strRef>
              <c:f>математика!$A$2:$A$11</c:f>
              <c:strCache>
                <c:ptCount val="10"/>
                <c:pt idx="0">
                  <c:v>Школа №21</c:v>
                </c:pt>
                <c:pt idx="1">
                  <c:v>Школа №6</c:v>
                </c:pt>
                <c:pt idx="2">
                  <c:v>Школа №28</c:v>
                </c:pt>
                <c:pt idx="3">
                  <c:v>Школа №2</c:v>
                </c:pt>
                <c:pt idx="4">
                  <c:v>Школа №32</c:v>
                </c:pt>
                <c:pt idx="5">
                  <c:v>город Пермь</c:v>
                </c:pt>
                <c:pt idx="6">
                  <c:v>Гимназия №11</c:v>
                </c:pt>
                <c:pt idx="7">
                  <c:v>Школа №7</c:v>
                </c:pt>
                <c:pt idx="8">
                  <c:v>Лицей №1</c:v>
                </c:pt>
                <c:pt idx="9">
                  <c:v>Гимназия №17</c:v>
                </c:pt>
              </c:strCache>
            </c:strRef>
          </c:cat>
          <c:val>
            <c:numRef>
              <c:f>математика!$B$2:$B$11</c:f>
              <c:numCache>
                <c:formatCode>0</c:formatCode>
                <c:ptCount val="10"/>
                <c:pt idx="0">
                  <c:v>37.800000000000004</c:v>
                </c:pt>
                <c:pt idx="1">
                  <c:v>41.456140350877192</c:v>
                </c:pt>
                <c:pt idx="2">
                  <c:v>41.956521739130395</c:v>
                </c:pt>
                <c:pt idx="3">
                  <c:v>44.451219512195124</c:v>
                </c:pt>
                <c:pt idx="4">
                  <c:v>47.269230769230766</c:v>
                </c:pt>
                <c:pt idx="5">
                  <c:v>49</c:v>
                </c:pt>
                <c:pt idx="6">
                  <c:v>59.769230769230766</c:v>
                </c:pt>
                <c:pt idx="7">
                  <c:v>61.078125000000064</c:v>
                </c:pt>
                <c:pt idx="8">
                  <c:v>62.449541284403644</c:v>
                </c:pt>
                <c:pt idx="9">
                  <c:v>80.645161290322577</c:v>
                </c:pt>
              </c:numCache>
            </c:numRef>
          </c:val>
        </c:ser>
        <c:axId val="77683712"/>
        <c:axId val="77951744"/>
      </c:barChart>
      <c:catAx>
        <c:axId val="7768371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7951744"/>
        <c:crosses val="autoZero"/>
        <c:auto val="1"/>
        <c:lblAlgn val="ctr"/>
        <c:lblOffset val="100"/>
      </c:catAx>
      <c:valAx>
        <c:axId val="77951744"/>
        <c:scaling>
          <c:orientation val="minMax"/>
        </c:scaling>
        <c:axPos val="l"/>
        <c:majorGridlines/>
        <c:numFmt formatCode="0" sourceLinked="1"/>
        <c:tickLblPos val="nextTo"/>
        <c:crossAx val="77683712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1"/>
          <c:order val="0"/>
          <c:spPr>
            <a:solidFill>
              <a:srgbClr val="00E4A8"/>
            </a:solidFill>
          </c:spPr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информатика!$A$2:$A$11</c:f>
              <c:strCache>
                <c:ptCount val="10"/>
                <c:pt idx="0">
                  <c:v>школа №28</c:v>
                </c:pt>
                <c:pt idx="1">
                  <c:v>школа №6</c:v>
                </c:pt>
                <c:pt idx="2">
                  <c:v>школа №2</c:v>
                </c:pt>
                <c:pt idx="3">
                  <c:v>гимназия №11</c:v>
                </c:pt>
                <c:pt idx="4">
                  <c:v>город Пермь</c:v>
                </c:pt>
                <c:pt idx="5">
                  <c:v>школа №32</c:v>
                </c:pt>
                <c:pt idx="6">
                  <c:v>лицей №1</c:v>
                </c:pt>
                <c:pt idx="7">
                  <c:v>школа №21</c:v>
                </c:pt>
                <c:pt idx="8">
                  <c:v>школа №7</c:v>
                </c:pt>
                <c:pt idx="9">
                  <c:v>гимназия №17</c:v>
                </c:pt>
              </c:strCache>
            </c:strRef>
          </c:cat>
          <c:val>
            <c:numRef>
              <c:f>информатика!$B$2:$B$11</c:f>
              <c:numCache>
                <c:formatCode>0</c:formatCode>
                <c:ptCount val="10"/>
                <c:pt idx="0">
                  <c:v>58.2</c:v>
                </c:pt>
                <c:pt idx="1">
                  <c:v>64</c:v>
                </c:pt>
                <c:pt idx="2">
                  <c:v>66.833333333333258</c:v>
                </c:pt>
                <c:pt idx="3">
                  <c:v>69.166666666666671</c:v>
                </c:pt>
                <c:pt idx="4">
                  <c:v>75.8</c:v>
                </c:pt>
                <c:pt idx="5">
                  <c:v>78</c:v>
                </c:pt>
                <c:pt idx="6">
                  <c:v>79.571428571428427</c:v>
                </c:pt>
                <c:pt idx="7">
                  <c:v>84</c:v>
                </c:pt>
                <c:pt idx="8">
                  <c:v>84.333333333333258</c:v>
                </c:pt>
                <c:pt idx="9">
                  <c:v>93.083333333333258</c:v>
                </c:pt>
              </c:numCache>
            </c:numRef>
          </c:val>
        </c:ser>
        <c:dLbls>
          <c:showVal val="1"/>
        </c:dLbls>
        <c:axId val="79204352"/>
        <c:axId val="79205888"/>
      </c:barChart>
      <c:catAx>
        <c:axId val="79204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9205888"/>
        <c:crosses val="autoZero"/>
        <c:auto val="1"/>
        <c:lblAlgn val="ctr"/>
        <c:lblOffset val="100"/>
      </c:catAx>
      <c:valAx>
        <c:axId val="79205888"/>
        <c:scaling>
          <c:orientation val="minMax"/>
        </c:scaling>
        <c:axPos val="l"/>
        <c:majorGridlines/>
        <c:numFmt formatCode="0" sourceLinked="1"/>
        <c:tickLblPos val="nextTo"/>
        <c:crossAx val="79204352"/>
        <c:crosses val="autoZero"/>
        <c:crossBetween val="between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5"/>
            <c:spPr>
              <a:solidFill>
                <a:srgbClr val="FFC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</c:dLbls>
          <c:cat>
            <c:strRef>
              <c:f>физика!$A$2:$A$11</c:f>
              <c:strCache>
                <c:ptCount val="10"/>
                <c:pt idx="0">
                  <c:v>Школа №6</c:v>
                </c:pt>
                <c:pt idx="1">
                  <c:v>Гимназия №11</c:v>
                </c:pt>
                <c:pt idx="2">
                  <c:v>Школа №28</c:v>
                </c:pt>
                <c:pt idx="3">
                  <c:v>Школа №2</c:v>
                </c:pt>
                <c:pt idx="4">
                  <c:v>Школа №7</c:v>
                </c:pt>
                <c:pt idx="5">
                  <c:v>город Пермь</c:v>
                </c:pt>
                <c:pt idx="6">
                  <c:v>Школа №21</c:v>
                </c:pt>
                <c:pt idx="7">
                  <c:v>Школа №32</c:v>
                </c:pt>
                <c:pt idx="8">
                  <c:v>Лицей №1</c:v>
                </c:pt>
                <c:pt idx="9">
                  <c:v>Гимназия №17</c:v>
                </c:pt>
              </c:strCache>
            </c:strRef>
          </c:cat>
          <c:val>
            <c:numRef>
              <c:f>физика!$B$2:$B$11</c:f>
              <c:numCache>
                <c:formatCode>0</c:formatCode>
                <c:ptCount val="10"/>
                <c:pt idx="0">
                  <c:v>43.285714285714285</c:v>
                </c:pt>
                <c:pt idx="1">
                  <c:v>54.090909090909108</c:v>
                </c:pt>
                <c:pt idx="2">
                  <c:v>54.384615384615373</c:v>
                </c:pt>
                <c:pt idx="3">
                  <c:v>54.846153846153868</c:v>
                </c:pt>
                <c:pt idx="4">
                  <c:v>58</c:v>
                </c:pt>
                <c:pt idx="5">
                  <c:v>58.5</c:v>
                </c:pt>
                <c:pt idx="6">
                  <c:v>60.5</c:v>
                </c:pt>
                <c:pt idx="7">
                  <c:v>62.75</c:v>
                </c:pt>
                <c:pt idx="8">
                  <c:v>65.29133858267717</c:v>
                </c:pt>
                <c:pt idx="9">
                  <c:v>77.2083333333333</c:v>
                </c:pt>
              </c:numCache>
            </c:numRef>
          </c:val>
        </c:ser>
        <c:dLbls>
          <c:showVal val="1"/>
        </c:dLbls>
        <c:axId val="79218176"/>
        <c:axId val="79219712"/>
      </c:barChart>
      <c:catAx>
        <c:axId val="79218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9219712"/>
        <c:crosses val="autoZero"/>
        <c:auto val="1"/>
        <c:lblAlgn val="ctr"/>
        <c:lblOffset val="100"/>
      </c:catAx>
      <c:valAx>
        <c:axId val="79219712"/>
        <c:scaling>
          <c:orientation val="minMax"/>
        </c:scaling>
        <c:axPos val="l"/>
        <c:majorGridlines/>
        <c:numFmt formatCode="0" sourceLinked="1"/>
        <c:tickLblPos val="nextTo"/>
        <c:crossAx val="79218176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1"/>
          <c:order val="0"/>
          <c:spPr>
            <a:solidFill>
              <a:srgbClr val="00E4A8"/>
            </a:solidFill>
          </c:spPr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информатика!$A$2:$A$11</c:f>
              <c:strCache>
                <c:ptCount val="10"/>
                <c:pt idx="0">
                  <c:v>школа №28</c:v>
                </c:pt>
                <c:pt idx="1">
                  <c:v>школа №6</c:v>
                </c:pt>
                <c:pt idx="2">
                  <c:v>школа №2</c:v>
                </c:pt>
                <c:pt idx="3">
                  <c:v>гимназия №11</c:v>
                </c:pt>
                <c:pt idx="4">
                  <c:v>город Пермь</c:v>
                </c:pt>
                <c:pt idx="5">
                  <c:v>школа №32</c:v>
                </c:pt>
                <c:pt idx="6">
                  <c:v>лицей №1</c:v>
                </c:pt>
                <c:pt idx="7">
                  <c:v>школа №21</c:v>
                </c:pt>
                <c:pt idx="8">
                  <c:v>школа №7</c:v>
                </c:pt>
                <c:pt idx="9">
                  <c:v>гимназия №17</c:v>
                </c:pt>
              </c:strCache>
            </c:strRef>
          </c:cat>
          <c:val>
            <c:numRef>
              <c:f>информатика!$B$2:$B$11</c:f>
              <c:numCache>
                <c:formatCode>0</c:formatCode>
                <c:ptCount val="10"/>
                <c:pt idx="0">
                  <c:v>58.2</c:v>
                </c:pt>
                <c:pt idx="1">
                  <c:v>64</c:v>
                </c:pt>
                <c:pt idx="2">
                  <c:v>66.833333333333258</c:v>
                </c:pt>
                <c:pt idx="3">
                  <c:v>69.166666666666671</c:v>
                </c:pt>
                <c:pt idx="4">
                  <c:v>75.8</c:v>
                </c:pt>
                <c:pt idx="5">
                  <c:v>78</c:v>
                </c:pt>
                <c:pt idx="6">
                  <c:v>79.571428571428399</c:v>
                </c:pt>
                <c:pt idx="7">
                  <c:v>84</c:v>
                </c:pt>
                <c:pt idx="8">
                  <c:v>84.333333333333258</c:v>
                </c:pt>
                <c:pt idx="9">
                  <c:v>93.083333333333258</c:v>
                </c:pt>
              </c:numCache>
            </c:numRef>
          </c:val>
        </c:ser>
        <c:dLbls>
          <c:showVal val="1"/>
        </c:dLbls>
        <c:axId val="79265152"/>
        <c:axId val="79266944"/>
      </c:barChart>
      <c:catAx>
        <c:axId val="79265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9266944"/>
        <c:crosses val="autoZero"/>
        <c:auto val="1"/>
        <c:lblAlgn val="ctr"/>
        <c:lblOffset val="100"/>
      </c:catAx>
      <c:valAx>
        <c:axId val="79266944"/>
        <c:scaling>
          <c:orientation val="minMax"/>
        </c:scaling>
        <c:axPos val="l"/>
        <c:majorGridlines/>
        <c:numFmt formatCode="0" sourceLinked="1"/>
        <c:tickLblPos val="nextTo"/>
        <c:crossAx val="79265152"/>
        <c:crosses val="autoZero"/>
        <c:crossBetween val="between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1"/>
          <c:order val="0"/>
          <c:spPr>
            <a:solidFill>
              <a:schemeClr val="accent1"/>
            </a:solidFill>
          </c:spPr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информатика!$A$2:$A$10</c:f>
              <c:strCache>
                <c:ptCount val="9"/>
                <c:pt idx="0">
                  <c:v>школа №28</c:v>
                </c:pt>
                <c:pt idx="1">
                  <c:v>школа №6</c:v>
                </c:pt>
                <c:pt idx="2">
                  <c:v>школа №2</c:v>
                </c:pt>
                <c:pt idx="3">
                  <c:v>гимназия №11</c:v>
                </c:pt>
                <c:pt idx="4">
                  <c:v>город Пермь</c:v>
                </c:pt>
                <c:pt idx="5">
                  <c:v>школа №32</c:v>
                </c:pt>
                <c:pt idx="6">
                  <c:v>лицей №1</c:v>
                </c:pt>
                <c:pt idx="7">
                  <c:v>школа №7</c:v>
                </c:pt>
                <c:pt idx="8">
                  <c:v>гимназия №17</c:v>
                </c:pt>
              </c:strCache>
            </c:strRef>
          </c:cat>
          <c:val>
            <c:numRef>
              <c:f>информатика!$B$2:$B$10</c:f>
              <c:numCache>
                <c:formatCode>0</c:formatCode>
                <c:ptCount val="9"/>
                <c:pt idx="0">
                  <c:v>58.2</c:v>
                </c:pt>
                <c:pt idx="1">
                  <c:v>64</c:v>
                </c:pt>
                <c:pt idx="2">
                  <c:v>66.833333333333314</c:v>
                </c:pt>
                <c:pt idx="3">
                  <c:v>69.166666666666671</c:v>
                </c:pt>
                <c:pt idx="4">
                  <c:v>75.8</c:v>
                </c:pt>
                <c:pt idx="5">
                  <c:v>78</c:v>
                </c:pt>
                <c:pt idx="6">
                  <c:v>79.571428571428555</c:v>
                </c:pt>
                <c:pt idx="7">
                  <c:v>84.333333333333314</c:v>
                </c:pt>
                <c:pt idx="8">
                  <c:v>93.083333333333314</c:v>
                </c:pt>
              </c:numCache>
            </c:numRef>
          </c:val>
        </c:ser>
        <c:dLbls>
          <c:showVal val="1"/>
        </c:dLbls>
        <c:axId val="79283328"/>
        <c:axId val="79284864"/>
      </c:barChart>
      <c:catAx>
        <c:axId val="79283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9284864"/>
        <c:crosses val="autoZero"/>
        <c:auto val="1"/>
        <c:lblAlgn val="ctr"/>
        <c:lblOffset val="100"/>
      </c:catAx>
      <c:valAx>
        <c:axId val="79284864"/>
        <c:scaling>
          <c:orientation val="minMax"/>
        </c:scaling>
        <c:axPos val="l"/>
        <c:majorGridlines/>
        <c:numFmt formatCode="0" sourceLinked="1"/>
        <c:tickLblPos val="nextTo"/>
        <c:crossAx val="79283328"/>
        <c:crosses val="autoZero"/>
        <c:crossBetween val="between"/>
      </c:valAx>
    </c:plotArea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1"/>
          <c:order val="0"/>
          <c:spPr>
            <a:solidFill>
              <a:srgbClr val="00E4A8"/>
            </a:solidFill>
          </c:spPr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информатика!$A$2:$A$11</c:f>
              <c:strCache>
                <c:ptCount val="10"/>
                <c:pt idx="0">
                  <c:v>школа №28</c:v>
                </c:pt>
                <c:pt idx="1">
                  <c:v>школа №6</c:v>
                </c:pt>
                <c:pt idx="2">
                  <c:v>школа №2</c:v>
                </c:pt>
                <c:pt idx="3">
                  <c:v>гимназия №11</c:v>
                </c:pt>
                <c:pt idx="4">
                  <c:v>город Пермь</c:v>
                </c:pt>
                <c:pt idx="5">
                  <c:v>школа №32</c:v>
                </c:pt>
                <c:pt idx="6">
                  <c:v>лицей №1</c:v>
                </c:pt>
                <c:pt idx="7">
                  <c:v>школа №21</c:v>
                </c:pt>
                <c:pt idx="8">
                  <c:v>школа №7</c:v>
                </c:pt>
                <c:pt idx="9">
                  <c:v>гимназия №17</c:v>
                </c:pt>
              </c:strCache>
            </c:strRef>
          </c:cat>
          <c:val>
            <c:numRef>
              <c:f>информатика!$B$2:$B$11</c:f>
              <c:numCache>
                <c:formatCode>0</c:formatCode>
                <c:ptCount val="10"/>
                <c:pt idx="0">
                  <c:v>58.2</c:v>
                </c:pt>
                <c:pt idx="1">
                  <c:v>64</c:v>
                </c:pt>
                <c:pt idx="2">
                  <c:v>66.833333333333258</c:v>
                </c:pt>
                <c:pt idx="3">
                  <c:v>69.166666666666671</c:v>
                </c:pt>
                <c:pt idx="4">
                  <c:v>75.8</c:v>
                </c:pt>
                <c:pt idx="5">
                  <c:v>78</c:v>
                </c:pt>
                <c:pt idx="6">
                  <c:v>79.571428571428385</c:v>
                </c:pt>
                <c:pt idx="7">
                  <c:v>84</c:v>
                </c:pt>
                <c:pt idx="8">
                  <c:v>84.333333333333258</c:v>
                </c:pt>
                <c:pt idx="9">
                  <c:v>93.083333333333258</c:v>
                </c:pt>
              </c:numCache>
            </c:numRef>
          </c:val>
        </c:ser>
        <c:dLbls>
          <c:showVal val="1"/>
        </c:dLbls>
        <c:axId val="79334400"/>
        <c:axId val="79336192"/>
      </c:barChart>
      <c:catAx>
        <c:axId val="79334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9336192"/>
        <c:crosses val="autoZero"/>
        <c:auto val="1"/>
        <c:lblAlgn val="ctr"/>
        <c:lblOffset val="100"/>
      </c:catAx>
      <c:valAx>
        <c:axId val="79336192"/>
        <c:scaling>
          <c:orientation val="minMax"/>
        </c:scaling>
        <c:axPos val="l"/>
        <c:majorGridlines/>
        <c:numFmt formatCode="0" sourceLinked="1"/>
        <c:tickLblPos val="nextTo"/>
        <c:crossAx val="79334400"/>
        <c:crosses val="autoZero"/>
        <c:crossBetween val="between"/>
      </c:valAx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0291061324693712E-2"/>
          <c:y val="1.6255755178706411E-2"/>
          <c:w val="0.93518794281394813"/>
          <c:h val="0.88289595247730401"/>
        </c:manualLayout>
      </c:layout>
      <c:barChart>
        <c:barDir val="col"/>
        <c:grouping val="clustered"/>
        <c:ser>
          <c:idx val="1"/>
          <c:order val="1"/>
          <c:cat>
            <c:multiLvlStrRef>
              <c:f>'Английский язык'!$A$2:$A$11</c:f>
            </c:multiLvlStrRef>
          </c:cat>
          <c:val>
            <c:numRef>
              <c:f>'Английский язык'!$B$2:$B$11</c:f>
            </c:numRef>
          </c:val>
        </c:ser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Val val="1"/>
          </c:dLbls>
          <c:cat>
            <c:strRef>
              <c:f>'[ЕГЭ 2013 (1).xlsx]Английский язык'!$A$2:$A$6</c:f>
              <c:strCache>
                <c:ptCount val="5"/>
                <c:pt idx="0">
                  <c:v>город Пермь</c:v>
                </c:pt>
                <c:pt idx="1">
                  <c:v>Школа №21</c:v>
                </c:pt>
                <c:pt idx="2">
                  <c:v>Школа №28</c:v>
                </c:pt>
                <c:pt idx="3">
                  <c:v>Школа №6</c:v>
                </c:pt>
                <c:pt idx="4">
                  <c:v>Школа №32</c:v>
                </c:pt>
              </c:strCache>
            </c:strRef>
          </c:cat>
          <c:val>
            <c:numRef>
              <c:f>'[ЕГЭ 2013 (1).xlsx]Английский язык'!$B$2:$B$6</c:f>
              <c:numCache>
                <c:formatCode>0</c:formatCode>
                <c:ptCount val="5"/>
                <c:pt idx="0" formatCode="General">
                  <c:v>52</c:v>
                </c:pt>
                <c:pt idx="1">
                  <c:v>52</c:v>
                </c:pt>
                <c:pt idx="2">
                  <c:v>61</c:v>
                </c:pt>
                <c:pt idx="3">
                  <c:v>61</c:v>
                </c:pt>
                <c:pt idx="4">
                  <c:v>62</c:v>
                </c:pt>
              </c:numCache>
            </c:numRef>
          </c:val>
        </c:ser>
        <c:dLbls>
          <c:showVal val="1"/>
        </c:dLbls>
        <c:axId val="79366016"/>
        <c:axId val="79367552"/>
      </c:barChart>
      <c:catAx>
        <c:axId val="79366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9367552"/>
        <c:crosses val="autoZero"/>
        <c:auto val="1"/>
        <c:lblAlgn val="ctr"/>
        <c:lblOffset val="100"/>
      </c:catAx>
      <c:valAx>
        <c:axId val="79367552"/>
        <c:scaling>
          <c:orientation val="minMax"/>
        </c:scaling>
        <c:axPos val="l"/>
        <c:majorGridlines/>
        <c:numFmt formatCode="General" sourceLinked="1"/>
        <c:tickLblPos val="nextTo"/>
        <c:crossAx val="79366016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1"/>
          <c:order val="0"/>
          <c:spPr>
            <a:solidFill>
              <a:srgbClr val="00E4A8"/>
            </a:solidFill>
          </c:spPr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информатика!$A$2:$A$11</c:f>
              <c:strCache>
                <c:ptCount val="10"/>
                <c:pt idx="0">
                  <c:v>школа №28</c:v>
                </c:pt>
                <c:pt idx="1">
                  <c:v>школа №6</c:v>
                </c:pt>
                <c:pt idx="2">
                  <c:v>школа №2</c:v>
                </c:pt>
                <c:pt idx="3">
                  <c:v>гимназия №11</c:v>
                </c:pt>
                <c:pt idx="4">
                  <c:v>город Пермь</c:v>
                </c:pt>
                <c:pt idx="5">
                  <c:v>школа №32</c:v>
                </c:pt>
                <c:pt idx="6">
                  <c:v>лицей №1</c:v>
                </c:pt>
                <c:pt idx="7">
                  <c:v>школа №21</c:v>
                </c:pt>
                <c:pt idx="8">
                  <c:v>школа №7</c:v>
                </c:pt>
                <c:pt idx="9">
                  <c:v>гимназия №17</c:v>
                </c:pt>
              </c:strCache>
            </c:strRef>
          </c:cat>
          <c:val>
            <c:numRef>
              <c:f>информатика!$B$2:$B$11</c:f>
              <c:numCache>
                <c:formatCode>0</c:formatCode>
                <c:ptCount val="10"/>
                <c:pt idx="0">
                  <c:v>58.2</c:v>
                </c:pt>
                <c:pt idx="1">
                  <c:v>64</c:v>
                </c:pt>
                <c:pt idx="2">
                  <c:v>66.833333333333258</c:v>
                </c:pt>
                <c:pt idx="3">
                  <c:v>69.166666666666671</c:v>
                </c:pt>
                <c:pt idx="4">
                  <c:v>75.8</c:v>
                </c:pt>
                <c:pt idx="5">
                  <c:v>78</c:v>
                </c:pt>
                <c:pt idx="6">
                  <c:v>79.571428571428385</c:v>
                </c:pt>
                <c:pt idx="7">
                  <c:v>84</c:v>
                </c:pt>
                <c:pt idx="8">
                  <c:v>84.333333333333258</c:v>
                </c:pt>
                <c:pt idx="9">
                  <c:v>93.083333333333258</c:v>
                </c:pt>
              </c:numCache>
            </c:numRef>
          </c:val>
        </c:ser>
        <c:dLbls>
          <c:showVal val="1"/>
        </c:dLbls>
        <c:axId val="79400960"/>
        <c:axId val="79402496"/>
      </c:barChart>
      <c:catAx>
        <c:axId val="79400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9402496"/>
        <c:crosses val="autoZero"/>
        <c:auto val="1"/>
        <c:lblAlgn val="ctr"/>
        <c:lblOffset val="100"/>
      </c:catAx>
      <c:valAx>
        <c:axId val="79402496"/>
        <c:scaling>
          <c:orientation val="minMax"/>
        </c:scaling>
        <c:axPos val="l"/>
        <c:majorGridlines/>
        <c:numFmt formatCode="0" sourceLinked="1"/>
        <c:tickLblPos val="nextTo"/>
        <c:crossAx val="79400960"/>
        <c:crosses val="autoZero"/>
        <c:crossBetween val="between"/>
      </c:valAx>
    </c:plotArea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4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математика!$A$2:$A$14</c:f>
              <c:strCache>
                <c:ptCount val="13"/>
                <c:pt idx="0">
                  <c:v>Школа №6</c:v>
                </c:pt>
                <c:pt idx="1">
                  <c:v>Хореографический колледж</c:v>
                </c:pt>
                <c:pt idx="2">
                  <c:v>Школа №28</c:v>
                </c:pt>
                <c:pt idx="3">
                  <c:v>Школа №21</c:v>
                </c:pt>
                <c:pt idx="4">
                  <c:v>Пермь</c:v>
                </c:pt>
                <c:pt idx="5">
                  <c:v>Школа №2</c:v>
                </c:pt>
                <c:pt idx="6">
                  <c:v>Школа №32</c:v>
                </c:pt>
                <c:pt idx="7">
                  <c:v>Ленинский район</c:v>
                </c:pt>
                <c:pt idx="8">
                  <c:v>Школа №7</c:v>
                </c:pt>
                <c:pt idx="9">
                  <c:v>Гимназия №11</c:v>
                </c:pt>
                <c:pt idx="10">
                  <c:v>Православная гимназия</c:v>
                </c:pt>
                <c:pt idx="11">
                  <c:v>Лицей №1</c:v>
                </c:pt>
                <c:pt idx="12">
                  <c:v>Гимназия №17</c:v>
                </c:pt>
              </c:strCache>
            </c:strRef>
          </c:cat>
          <c:val>
            <c:numRef>
              <c:f>математика!$B$2:$B$14</c:f>
              <c:numCache>
                <c:formatCode>General</c:formatCode>
                <c:ptCount val="13"/>
                <c:pt idx="0">
                  <c:v>47.4</c:v>
                </c:pt>
                <c:pt idx="1">
                  <c:v>49.5</c:v>
                </c:pt>
                <c:pt idx="2">
                  <c:v>51.5</c:v>
                </c:pt>
                <c:pt idx="3">
                  <c:v>51.8</c:v>
                </c:pt>
                <c:pt idx="4">
                  <c:v>53.4</c:v>
                </c:pt>
                <c:pt idx="5">
                  <c:v>55.4</c:v>
                </c:pt>
                <c:pt idx="6">
                  <c:v>57.18</c:v>
                </c:pt>
                <c:pt idx="7">
                  <c:v>58.9</c:v>
                </c:pt>
                <c:pt idx="8">
                  <c:v>61.5</c:v>
                </c:pt>
                <c:pt idx="9">
                  <c:v>64.099999999999994</c:v>
                </c:pt>
                <c:pt idx="10">
                  <c:v>64.8</c:v>
                </c:pt>
                <c:pt idx="11">
                  <c:v>65.8</c:v>
                </c:pt>
                <c:pt idx="12">
                  <c:v>79.8</c:v>
                </c:pt>
              </c:numCache>
            </c:numRef>
          </c:val>
        </c:ser>
        <c:dLbls>
          <c:showVal val="1"/>
        </c:dLbls>
        <c:axId val="79435648"/>
        <c:axId val="79437184"/>
      </c:barChart>
      <c:catAx>
        <c:axId val="79435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9437184"/>
        <c:crosses val="autoZero"/>
        <c:auto val="1"/>
        <c:lblAlgn val="ctr"/>
        <c:lblOffset val="100"/>
      </c:catAx>
      <c:valAx>
        <c:axId val="79437184"/>
        <c:scaling>
          <c:orientation val="minMax"/>
        </c:scaling>
        <c:axPos val="l"/>
        <c:majorGridlines/>
        <c:numFmt formatCode="General" sourceLinked="1"/>
        <c:tickLblPos val="nextTo"/>
        <c:crossAx val="79435648"/>
        <c:crosses val="autoZero"/>
        <c:crossBetween val="between"/>
      </c:valAx>
    </c:plotArea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1"/>
          <c:order val="0"/>
          <c:spPr>
            <a:solidFill>
              <a:srgbClr val="00E4A8"/>
            </a:solidFill>
          </c:spPr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информатика!$A$2:$A$11</c:f>
              <c:strCache>
                <c:ptCount val="10"/>
                <c:pt idx="0">
                  <c:v>школа №28</c:v>
                </c:pt>
                <c:pt idx="1">
                  <c:v>школа №6</c:v>
                </c:pt>
                <c:pt idx="2">
                  <c:v>школа №2</c:v>
                </c:pt>
                <c:pt idx="3">
                  <c:v>гимназия №11</c:v>
                </c:pt>
                <c:pt idx="4">
                  <c:v>город Пермь</c:v>
                </c:pt>
                <c:pt idx="5">
                  <c:v>школа №32</c:v>
                </c:pt>
                <c:pt idx="6">
                  <c:v>лицей №1</c:v>
                </c:pt>
                <c:pt idx="7">
                  <c:v>школа №21</c:v>
                </c:pt>
                <c:pt idx="8">
                  <c:v>школа №7</c:v>
                </c:pt>
                <c:pt idx="9">
                  <c:v>гимназия №17</c:v>
                </c:pt>
              </c:strCache>
            </c:strRef>
          </c:cat>
          <c:val>
            <c:numRef>
              <c:f>информатика!$B$2:$B$11</c:f>
              <c:numCache>
                <c:formatCode>0</c:formatCode>
                <c:ptCount val="10"/>
                <c:pt idx="0">
                  <c:v>58.2</c:v>
                </c:pt>
                <c:pt idx="1">
                  <c:v>64</c:v>
                </c:pt>
                <c:pt idx="2">
                  <c:v>66.833333333333258</c:v>
                </c:pt>
                <c:pt idx="3">
                  <c:v>69.166666666666671</c:v>
                </c:pt>
                <c:pt idx="4">
                  <c:v>75.8</c:v>
                </c:pt>
                <c:pt idx="5">
                  <c:v>78</c:v>
                </c:pt>
                <c:pt idx="6">
                  <c:v>79.57142857142837</c:v>
                </c:pt>
                <c:pt idx="7">
                  <c:v>84</c:v>
                </c:pt>
                <c:pt idx="8">
                  <c:v>84.333333333333258</c:v>
                </c:pt>
                <c:pt idx="9">
                  <c:v>93.083333333333258</c:v>
                </c:pt>
              </c:numCache>
            </c:numRef>
          </c:val>
        </c:ser>
        <c:dLbls>
          <c:showVal val="1"/>
        </c:dLbls>
        <c:axId val="79474688"/>
        <c:axId val="79476224"/>
      </c:barChart>
      <c:catAx>
        <c:axId val="79474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9476224"/>
        <c:crosses val="autoZero"/>
        <c:auto val="1"/>
        <c:lblAlgn val="ctr"/>
        <c:lblOffset val="100"/>
      </c:catAx>
      <c:valAx>
        <c:axId val="79476224"/>
        <c:scaling>
          <c:orientation val="minMax"/>
        </c:scaling>
        <c:axPos val="l"/>
        <c:majorGridlines/>
        <c:numFmt formatCode="0" sourceLinked="1"/>
        <c:tickLblPos val="nextTo"/>
        <c:crossAx val="79474688"/>
        <c:crosses val="autoZero"/>
        <c:crossBetween val="between"/>
      </c:valAx>
    </c:plotArea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1"/>
          <c:order val="1"/>
          <c:cat>
            <c:multiLvlStrRef>
              <c:f>сводная!$A$2:$A$13</c:f>
            </c:multiLvlStrRef>
          </c:cat>
          <c:val>
            <c:numRef>
              <c:f>сводная!$B$2:$B$13</c:f>
            </c:numRef>
          </c:val>
        </c:ser>
        <c:ser>
          <c:idx val="2"/>
          <c:order val="2"/>
          <c:cat>
            <c:multiLvlStrRef>
              <c:f>'[ГИА 2013.xlsx]русский язык'!$F$17:$F$29</c:f>
            </c:multiLvlStrRef>
          </c:cat>
          <c:val>
            <c:numRef>
              <c:f>'[ГИА 2013.xlsx]русский язык'!$G$17:$G$29</c:f>
            </c:numRef>
          </c:val>
        </c:ser>
        <c:ser>
          <c:idx val="0"/>
          <c:order val="0"/>
          <c:dPt>
            <c:idx val="2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Lbls>
            <c:showVal val="1"/>
          </c:dLbls>
          <c:cat>
            <c:strRef>
              <c:f>'[ГИА 2013.xlsx]русский язык'!$F$17:$F$29</c:f>
              <c:strCache>
                <c:ptCount val="13"/>
                <c:pt idx="0">
                  <c:v>Школа №21</c:v>
                </c:pt>
                <c:pt idx="1">
                  <c:v>Школа №6</c:v>
                </c:pt>
                <c:pt idx="2">
                  <c:v>Пермь</c:v>
                </c:pt>
                <c:pt idx="3">
                  <c:v>Хорреографический колледж</c:v>
                </c:pt>
                <c:pt idx="4">
                  <c:v>Школа №28</c:v>
                </c:pt>
                <c:pt idx="5">
                  <c:v>Ленинский район</c:v>
                </c:pt>
                <c:pt idx="6">
                  <c:v>Православная гимназия</c:v>
                </c:pt>
                <c:pt idx="7">
                  <c:v>Школа №2</c:v>
                </c:pt>
                <c:pt idx="8">
                  <c:v>Школа №32</c:v>
                </c:pt>
                <c:pt idx="9">
                  <c:v>Гимназия №11</c:v>
                </c:pt>
                <c:pt idx="10">
                  <c:v>Лицей №1</c:v>
                </c:pt>
                <c:pt idx="11">
                  <c:v>Школа №7</c:v>
                </c:pt>
                <c:pt idx="12">
                  <c:v>Гимназия №17</c:v>
                </c:pt>
              </c:strCache>
            </c:strRef>
          </c:cat>
          <c:val>
            <c:numRef>
              <c:f>'[ГИА 2013.xlsx]русский язык'!$G$17:$G$29</c:f>
              <c:numCache>
                <c:formatCode>General</c:formatCode>
                <c:ptCount val="13"/>
                <c:pt idx="0">
                  <c:v>54.4</c:v>
                </c:pt>
                <c:pt idx="1">
                  <c:v>56.9</c:v>
                </c:pt>
                <c:pt idx="2">
                  <c:v>61.2</c:v>
                </c:pt>
                <c:pt idx="3">
                  <c:v>61.4</c:v>
                </c:pt>
                <c:pt idx="4">
                  <c:v>61.6</c:v>
                </c:pt>
                <c:pt idx="5">
                  <c:v>64.8</c:v>
                </c:pt>
                <c:pt idx="6">
                  <c:v>65.400000000000006</c:v>
                </c:pt>
                <c:pt idx="7">
                  <c:v>65.5</c:v>
                </c:pt>
                <c:pt idx="8">
                  <c:v>65.8</c:v>
                </c:pt>
                <c:pt idx="9">
                  <c:v>66.2</c:v>
                </c:pt>
                <c:pt idx="10">
                  <c:v>69.8</c:v>
                </c:pt>
                <c:pt idx="11">
                  <c:v>72.900000000000006</c:v>
                </c:pt>
                <c:pt idx="12">
                  <c:v>73.400000000000006</c:v>
                </c:pt>
              </c:numCache>
            </c:numRef>
          </c:val>
        </c:ser>
        <c:axId val="79501568"/>
        <c:axId val="79515648"/>
      </c:barChart>
      <c:catAx>
        <c:axId val="79501568"/>
        <c:scaling>
          <c:orientation val="minMax"/>
        </c:scaling>
        <c:axPos val="b"/>
        <c:tickLblPos val="nextTo"/>
        <c:crossAx val="79515648"/>
        <c:crosses val="autoZero"/>
        <c:auto val="1"/>
        <c:lblAlgn val="ctr"/>
        <c:lblOffset val="100"/>
      </c:catAx>
      <c:valAx>
        <c:axId val="79515648"/>
        <c:scaling>
          <c:orientation val="minMax"/>
        </c:scaling>
        <c:axPos val="l"/>
        <c:majorGridlines/>
        <c:numFmt formatCode="General" sourceLinked="1"/>
        <c:tickLblPos val="nextTo"/>
        <c:crossAx val="7950156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9639865106816699E-2"/>
          <c:y val="0.10829081848639897"/>
          <c:w val="0.8739192694979695"/>
          <c:h val="0.7664953977527007"/>
        </c:manualLayout>
      </c:layout>
      <c:barChart>
        <c:barDir val="col"/>
        <c:grouping val="clustered"/>
        <c:ser>
          <c:idx val="0"/>
          <c:order val="0"/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математика!$A$2:$A$7</c:f>
              <c:strCache>
                <c:ptCount val="6"/>
                <c:pt idx="0">
                  <c:v>Школа №21</c:v>
                </c:pt>
                <c:pt idx="1">
                  <c:v>Школа №6</c:v>
                </c:pt>
                <c:pt idx="2">
                  <c:v>Школа №28</c:v>
                </c:pt>
                <c:pt idx="3">
                  <c:v>Школа №2</c:v>
                </c:pt>
                <c:pt idx="4">
                  <c:v>Пермский край</c:v>
                </c:pt>
                <c:pt idx="5">
                  <c:v>Школа №32</c:v>
                </c:pt>
              </c:strCache>
            </c:strRef>
          </c:cat>
          <c:val>
            <c:numRef>
              <c:f>математика!$B$2:$B$7</c:f>
              <c:numCache>
                <c:formatCode>0</c:formatCode>
                <c:ptCount val="6"/>
                <c:pt idx="0">
                  <c:v>37.800000000000004</c:v>
                </c:pt>
                <c:pt idx="1">
                  <c:v>41.456140350877192</c:v>
                </c:pt>
                <c:pt idx="2">
                  <c:v>41.956521739130423</c:v>
                </c:pt>
                <c:pt idx="3">
                  <c:v>44.451219512195124</c:v>
                </c:pt>
                <c:pt idx="4">
                  <c:v>45.8</c:v>
                </c:pt>
                <c:pt idx="5">
                  <c:v>47.269230769230766</c:v>
                </c:pt>
              </c:numCache>
            </c:numRef>
          </c:val>
        </c:ser>
        <c:axId val="77980416"/>
        <c:axId val="77981952"/>
      </c:barChart>
      <c:catAx>
        <c:axId val="779804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7981952"/>
        <c:crosses val="autoZero"/>
        <c:auto val="1"/>
        <c:lblAlgn val="ctr"/>
        <c:lblOffset val="100"/>
      </c:catAx>
      <c:valAx>
        <c:axId val="77981952"/>
        <c:scaling>
          <c:orientation val="minMax"/>
        </c:scaling>
        <c:axPos val="l"/>
        <c:majorGridlines/>
        <c:numFmt formatCode="0" sourceLinked="1"/>
        <c:tickLblPos val="nextTo"/>
        <c:crossAx val="77980416"/>
        <c:crosses val="autoZero"/>
        <c:crossBetween val="between"/>
      </c:valAx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1"/>
          <c:order val="0"/>
          <c:spPr>
            <a:solidFill>
              <a:srgbClr val="00E4A8"/>
            </a:solidFill>
          </c:spPr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информатика!$A$2:$A$11</c:f>
              <c:strCache>
                <c:ptCount val="10"/>
                <c:pt idx="0">
                  <c:v>школа №28</c:v>
                </c:pt>
                <c:pt idx="1">
                  <c:v>школа №6</c:v>
                </c:pt>
                <c:pt idx="2">
                  <c:v>школа №2</c:v>
                </c:pt>
                <c:pt idx="3">
                  <c:v>гимназия №11</c:v>
                </c:pt>
                <c:pt idx="4">
                  <c:v>город Пермь</c:v>
                </c:pt>
                <c:pt idx="5">
                  <c:v>школа №32</c:v>
                </c:pt>
                <c:pt idx="6">
                  <c:v>лицей №1</c:v>
                </c:pt>
                <c:pt idx="7">
                  <c:v>школа №21</c:v>
                </c:pt>
                <c:pt idx="8">
                  <c:v>школа №7</c:v>
                </c:pt>
                <c:pt idx="9">
                  <c:v>гимназия №17</c:v>
                </c:pt>
              </c:strCache>
            </c:strRef>
          </c:cat>
          <c:val>
            <c:numRef>
              <c:f>информатика!$B$2:$B$11</c:f>
              <c:numCache>
                <c:formatCode>0</c:formatCode>
                <c:ptCount val="10"/>
                <c:pt idx="0">
                  <c:v>58.2</c:v>
                </c:pt>
                <c:pt idx="1">
                  <c:v>64</c:v>
                </c:pt>
                <c:pt idx="2">
                  <c:v>66.833333333333258</c:v>
                </c:pt>
                <c:pt idx="3">
                  <c:v>69.166666666666671</c:v>
                </c:pt>
                <c:pt idx="4">
                  <c:v>75.8</c:v>
                </c:pt>
                <c:pt idx="5">
                  <c:v>78</c:v>
                </c:pt>
                <c:pt idx="6">
                  <c:v>79.571428571428299</c:v>
                </c:pt>
                <c:pt idx="7">
                  <c:v>84</c:v>
                </c:pt>
                <c:pt idx="8">
                  <c:v>84.333333333333258</c:v>
                </c:pt>
                <c:pt idx="9">
                  <c:v>93.083333333333258</c:v>
                </c:pt>
              </c:numCache>
            </c:numRef>
          </c:val>
        </c:ser>
        <c:dLbls>
          <c:showVal val="1"/>
        </c:dLbls>
        <c:axId val="79549952"/>
        <c:axId val="79551488"/>
      </c:barChart>
      <c:catAx>
        <c:axId val="79549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9551488"/>
        <c:crosses val="autoZero"/>
        <c:auto val="1"/>
        <c:lblAlgn val="ctr"/>
        <c:lblOffset val="100"/>
      </c:catAx>
      <c:valAx>
        <c:axId val="79551488"/>
        <c:scaling>
          <c:orientation val="minMax"/>
        </c:scaling>
        <c:axPos val="l"/>
        <c:majorGridlines/>
        <c:numFmt formatCode="0" sourceLinked="1"/>
        <c:tickLblPos val="nextTo"/>
        <c:crossAx val="79549952"/>
        <c:crosses val="autoZero"/>
        <c:crossBetween val="between"/>
      </c:valAx>
    </c:plotArea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монмат!$B$1</c:f>
              <c:strCache>
                <c:ptCount val="1"/>
                <c:pt idx="0">
                  <c:v>Средний балл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</c:dLbls>
          <c:cat>
            <c:strRef>
              <c:f>монмат!$A$2:$A$6</c:f>
              <c:strCache>
                <c:ptCount val="5"/>
                <c:pt idx="0">
                  <c:v>Школа №6</c:v>
                </c:pt>
                <c:pt idx="1">
                  <c:v>Пермский край</c:v>
                </c:pt>
                <c:pt idx="2">
                  <c:v>Школа №21</c:v>
                </c:pt>
                <c:pt idx="3">
                  <c:v>Школа №32</c:v>
                </c:pt>
                <c:pt idx="4">
                  <c:v>Школа №28</c:v>
                </c:pt>
              </c:strCache>
            </c:strRef>
          </c:cat>
          <c:val>
            <c:numRef>
              <c:f>монмат!$B$2:$B$6</c:f>
              <c:numCache>
                <c:formatCode>0</c:formatCode>
                <c:ptCount val="5"/>
                <c:pt idx="0">
                  <c:v>49.941666666666627</c:v>
                </c:pt>
                <c:pt idx="1">
                  <c:v>50</c:v>
                </c:pt>
                <c:pt idx="2">
                  <c:v>50.692307692307693</c:v>
                </c:pt>
                <c:pt idx="3">
                  <c:v>51.883720930232542</c:v>
                </c:pt>
                <c:pt idx="4">
                  <c:v>53</c:v>
                </c:pt>
              </c:numCache>
            </c:numRef>
          </c:val>
        </c:ser>
        <c:dLbls>
          <c:showVal val="1"/>
        </c:dLbls>
        <c:axId val="79563776"/>
        <c:axId val="79594240"/>
      </c:barChart>
      <c:catAx>
        <c:axId val="79563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9594240"/>
        <c:crosses val="autoZero"/>
        <c:auto val="1"/>
        <c:lblAlgn val="ctr"/>
        <c:lblOffset val="100"/>
      </c:catAx>
      <c:valAx>
        <c:axId val="79594240"/>
        <c:scaling>
          <c:orientation val="minMax"/>
        </c:scaling>
        <c:axPos val="l"/>
        <c:majorGridlines/>
        <c:numFmt formatCode="0" sourceLinked="1"/>
        <c:tickLblPos val="nextTo"/>
        <c:crossAx val="79563776"/>
        <c:crosses val="autoZero"/>
        <c:crossBetween val="between"/>
      </c:valAx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1"/>
          <c:order val="0"/>
          <c:spPr>
            <a:solidFill>
              <a:srgbClr val="00E4A8"/>
            </a:solidFill>
          </c:spPr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информатика!$A$2:$A$11</c:f>
              <c:strCache>
                <c:ptCount val="10"/>
                <c:pt idx="0">
                  <c:v>школа №28</c:v>
                </c:pt>
                <c:pt idx="1">
                  <c:v>школа №6</c:v>
                </c:pt>
                <c:pt idx="2">
                  <c:v>школа №2</c:v>
                </c:pt>
                <c:pt idx="3">
                  <c:v>гимназия №11</c:v>
                </c:pt>
                <c:pt idx="4">
                  <c:v>город Пермь</c:v>
                </c:pt>
                <c:pt idx="5">
                  <c:v>школа №32</c:v>
                </c:pt>
                <c:pt idx="6">
                  <c:v>лицей №1</c:v>
                </c:pt>
                <c:pt idx="7">
                  <c:v>школа №21</c:v>
                </c:pt>
                <c:pt idx="8">
                  <c:v>школа №7</c:v>
                </c:pt>
                <c:pt idx="9">
                  <c:v>гимназия №17</c:v>
                </c:pt>
              </c:strCache>
            </c:strRef>
          </c:cat>
          <c:val>
            <c:numRef>
              <c:f>информатика!$B$2:$B$11</c:f>
              <c:numCache>
                <c:formatCode>0</c:formatCode>
                <c:ptCount val="10"/>
                <c:pt idx="0">
                  <c:v>58.2</c:v>
                </c:pt>
                <c:pt idx="1">
                  <c:v>64</c:v>
                </c:pt>
                <c:pt idx="2">
                  <c:v>66.833333333333258</c:v>
                </c:pt>
                <c:pt idx="3">
                  <c:v>69.166666666666671</c:v>
                </c:pt>
                <c:pt idx="4">
                  <c:v>75.8</c:v>
                </c:pt>
                <c:pt idx="5">
                  <c:v>78</c:v>
                </c:pt>
                <c:pt idx="6">
                  <c:v>79.571428571428285</c:v>
                </c:pt>
                <c:pt idx="7">
                  <c:v>84</c:v>
                </c:pt>
                <c:pt idx="8">
                  <c:v>84.333333333333258</c:v>
                </c:pt>
                <c:pt idx="9">
                  <c:v>93.083333333333258</c:v>
                </c:pt>
              </c:numCache>
            </c:numRef>
          </c:val>
        </c:ser>
        <c:dLbls>
          <c:showVal val="1"/>
        </c:dLbls>
        <c:axId val="79623296"/>
        <c:axId val="79624832"/>
      </c:barChart>
      <c:catAx>
        <c:axId val="79623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9624832"/>
        <c:crosses val="autoZero"/>
        <c:auto val="1"/>
        <c:lblAlgn val="ctr"/>
        <c:lblOffset val="100"/>
      </c:catAx>
      <c:valAx>
        <c:axId val="79624832"/>
        <c:scaling>
          <c:orientation val="minMax"/>
        </c:scaling>
        <c:axPos val="l"/>
        <c:majorGridlines/>
        <c:numFmt formatCode="0" sourceLinked="1"/>
        <c:tickLblPos val="nextTo"/>
        <c:crossAx val="79623296"/>
        <c:crosses val="autoZero"/>
        <c:crossBetween val="between"/>
      </c:valAx>
    </c:plotArea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1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/>
                      <a:t>46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монрус!$A$2:$A$6</c:f>
              <c:strCache>
                <c:ptCount val="5"/>
                <c:pt idx="0">
                  <c:v>Школа №21</c:v>
                </c:pt>
                <c:pt idx="1">
                  <c:v>Пермский край</c:v>
                </c:pt>
                <c:pt idx="2">
                  <c:v>Школа №6</c:v>
                </c:pt>
                <c:pt idx="3">
                  <c:v>Школа №32</c:v>
                </c:pt>
                <c:pt idx="4">
                  <c:v>Школа №28</c:v>
                </c:pt>
              </c:strCache>
            </c:strRef>
          </c:cat>
          <c:val>
            <c:numRef>
              <c:f>монрус!$B$2:$B$6</c:f>
              <c:numCache>
                <c:formatCode>0</c:formatCode>
                <c:ptCount val="5"/>
                <c:pt idx="0">
                  <c:v>45.897435897435912</c:v>
                </c:pt>
                <c:pt idx="1">
                  <c:v>50</c:v>
                </c:pt>
                <c:pt idx="2">
                  <c:v>51.15</c:v>
                </c:pt>
                <c:pt idx="3">
                  <c:v>53.418604651162767</c:v>
                </c:pt>
                <c:pt idx="4">
                  <c:v>55.657894736842074</c:v>
                </c:pt>
              </c:numCache>
            </c:numRef>
          </c:val>
        </c:ser>
        <c:dLbls>
          <c:showVal val="1"/>
        </c:dLbls>
        <c:axId val="79641216"/>
        <c:axId val="79655296"/>
      </c:barChart>
      <c:catAx>
        <c:axId val="79641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9655296"/>
        <c:crosses val="autoZero"/>
        <c:auto val="1"/>
        <c:lblAlgn val="ctr"/>
        <c:lblOffset val="100"/>
      </c:catAx>
      <c:valAx>
        <c:axId val="79655296"/>
        <c:scaling>
          <c:orientation val="minMax"/>
        </c:scaling>
        <c:axPos val="l"/>
        <c:majorGridlines/>
        <c:numFmt formatCode="0" sourceLinked="1"/>
        <c:tickLblPos val="nextTo"/>
        <c:crossAx val="7964121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1"/>
          <c:order val="0"/>
          <c:cat>
            <c:multiLvlStrRef>
              <c:f>'по предметам'!$B$6:$B$15</c:f>
            </c:multiLvlStrRef>
          </c:cat>
          <c:val>
            <c:numRef>
              <c:f>'по предметам'!$C$6:$C$15</c:f>
            </c:numRef>
          </c:val>
        </c:ser>
        <c:ser>
          <c:idx val="2"/>
          <c:order val="1"/>
          <c:cat>
            <c:multiLvlStrRef>
              <c:f>'[средний балл ЕГЭ - 2012.xlsx]по предметам'!$B$21:$B$30</c:f>
            </c:multiLvlStrRef>
          </c:cat>
          <c:val>
            <c:numRef>
              <c:f>'[средний балл ЕГЭ - 2012.xlsx]по предметам'!$C$21:$C$30</c:f>
            </c:numRef>
          </c:val>
        </c:ser>
        <c:axId val="78931456"/>
        <c:axId val="78932992"/>
      </c:barChart>
      <c:catAx>
        <c:axId val="78931456"/>
        <c:scaling>
          <c:orientation val="minMax"/>
        </c:scaling>
        <c:axPos val="b"/>
        <c:majorTickMark val="none"/>
        <c:tickLblPos val="low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78932992"/>
        <c:crosses val="autoZero"/>
        <c:auto val="1"/>
        <c:lblAlgn val="ctr"/>
        <c:lblOffset val="100"/>
      </c:catAx>
      <c:valAx>
        <c:axId val="78932992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7893145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3"/>
            <c:spPr>
              <a:solidFill>
                <a:srgbClr val="E7BB01">
                  <a:lumMod val="60000"/>
                  <a:lumOff val="40000"/>
                </a:srgbClr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200"/>
                </a:pPr>
                <a:endParaRPr lang="ru-RU"/>
              </a:p>
            </c:txPr>
            <c:dLblPos val="outEnd"/>
            <c:showVal val="1"/>
          </c:dLbls>
          <c:cat>
            <c:strRef>
              <c:f>'русский язык'!$A$2:$A$11</c:f>
              <c:strCache>
                <c:ptCount val="10"/>
                <c:pt idx="0">
                  <c:v>Школа №21</c:v>
                </c:pt>
                <c:pt idx="1">
                  <c:v>Школа №6</c:v>
                </c:pt>
                <c:pt idx="2">
                  <c:v>Школа №28</c:v>
                </c:pt>
                <c:pt idx="3">
                  <c:v>город Пермь</c:v>
                </c:pt>
                <c:pt idx="4">
                  <c:v>Школа №2</c:v>
                </c:pt>
                <c:pt idx="5">
                  <c:v>Гимназия №11</c:v>
                </c:pt>
                <c:pt idx="6">
                  <c:v>Лицей №1</c:v>
                </c:pt>
                <c:pt idx="7">
                  <c:v>Школа №32</c:v>
                </c:pt>
                <c:pt idx="8">
                  <c:v>Гимназия №17</c:v>
                </c:pt>
                <c:pt idx="9">
                  <c:v>Школа №7</c:v>
                </c:pt>
              </c:strCache>
            </c:strRef>
          </c:cat>
          <c:val>
            <c:numRef>
              <c:f>'русский язык'!$B$2:$B$11</c:f>
              <c:numCache>
                <c:formatCode>0</c:formatCode>
                <c:ptCount val="10"/>
                <c:pt idx="0">
                  <c:v>63</c:v>
                </c:pt>
                <c:pt idx="1">
                  <c:v>65.596491228070192</c:v>
                </c:pt>
                <c:pt idx="2">
                  <c:v>68.219178082191718</c:v>
                </c:pt>
                <c:pt idx="3">
                  <c:v>69.3</c:v>
                </c:pt>
                <c:pt idx="4">
                  <c:v>70.963855421686745</c:v>
                </c:pt>
                <c:pt idx="5">
                  <c:v>71.230769230769212</c:v>
                </c:pt>
                <c:pt idx="6">
                  <c:v>74.931192660550465</c:v>
                </c:pt>
                <c:pt idx="7">
                  <c:v>76.884615384615529</c:v>
                </c:pt>
                <c:pt idx="8">
                  <c:v>83.435483870967744</c:v>
                </c:pt>
                <c:pt idx="9">
                  <c:v>85.140625000000128</c:v>
                </c:pt>
              </c:numCache>
            </c:numRef>
          </c:val>
        </c:ser>
        <c:axId val="78966784"/>
        <c:axId val="78968320"/>
      </c:barChart>
      <c:catAx>
        <c:axId val="78966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8968320"/>
        <c:crosses val="autoZero"/>
        <c:auto val="1"/>
        <c:lblAlgn val="ctr"/>
        <c:lblOffset val="100"/>
      </c:catAx>
      <c:valAx>
        <c:axId val="78968320"/>
        <c:scaling>
          <c:orientation val="minMax"/>
        </c:scaling>
        <c:axPos val="l"/>
        <c:majorGridlines/>
        <c:numFmt formatCode="0" sourceLinked="1"/>
        <c:tickLblPos val="nextTo"/>
        <c:crossAx val="78966784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2"/>
          <c:order val="2"/>
          <c:cat>
            <c:multiLvlStrRef>
              <c:f>'русский язык'!$A$2:$A$12</c:f>
            </c:multiLvlStrRef>
          </c:cat>
          <c:val>
            <c:numRef>
              <c:f>'русский язык'!$B$2:$B$12</c:f>
            </c:numRef>
          </c:val>
        </c:ser>
        <c:ser>
          <c:idx val="0"/>
          <c:order val="0"/>
          <c:cat>
            <c:strRef>
              <c:f>[Книга1]Лист1!$D$24:$D$36</c:f>
              <c:strCache>
                <c:ptCount val="13"/>
                <c:pt idx="0">
                  <c:v>МОУ "СОШ №7"</c:v>
                </c:pt>
                <c:pt idx="1">
                  <c:v>МБОУ "Гимназия № 17"</c:v>
                </c:pt>
                <c:pt idx="2">
                  <c:v>МАОУ "СОШ № 32"</c:v>
                </c:pt>
                <c:pt idx="3">
                  <c:v>МБОУ "Лицей № 1"</c:v>
                </c:pt>
                <c:pt idx="4">
                  <c:v>Ленинский район</c:v>
                </c:pt>
                <c:pt idx="5">
                  <c:v>МБОУ "СОШ № 2 </c:v>
                </c:pt>
                <c:pt idx="6">
                  <c:v>МБОУ "Гимназия № 11 им. С.П. Дягилева"</c:v>
                </c:pt>
                <c:pt idx="7">
                  <c:v>город Пермь</c:v>
                </c:pt>
                <c:pt idx="8">
                  <c:v>МАОУ "СОШ № 28"</c:v>
                </c:pt>
                <c:pt idx="9">
                  <c:v>ПК</c:v>
                </c:pt>
                <c:pt idx="10">
                  <c:v>МОУ "СОШ № 6"</c:v>
                </c:pt>
                <c:pt idx="11">
                  <c:v>МОУ "СОШ № 21"</c:v>
                </c:pt>
                <c:pt idx="12">
                  <c:v>РФ</c:v>
                </c:pt>
              </c:strCache>
            </c:strRef>
          </c:cat>
          <c:val>
            <c:numRef>
              <c:f>[Книга1]Лист1!$E$24:$E$36</c:f>
            </c:numRef>
          </c:val>
        </c:ser>
        <c:ser>
          <c:idx val="1"/>
          <c:order val="1"/>
          <c:spPr>
            <a:solidFill>
              <a:schemeClr val="accent1"/>
            </a:solidFill>
          </c:spPr>
          <c:dPt>
            <c:idx val="2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9"/>
            <c:spPr>
              <a:solidFill>
                <a:srgbClr val="FFC000"/>
              </a:solidFill>
            </c:spPr>
          </c:dPt>
          <c:dPt>
            <c:idx val="12"/>
            <c:spPr>
              <a:solidFill>
                <a:srgbClr val="FFC000"/>
              </a:solidFill>
            </c:spPr>
          </c:dPt>
          <c:dLbls>
            <c:showVal val="1"/>
          </c:dLbls>
          <c:cat>
            <c:strRef>
              <c:f>[Книга1]Лист1!$D$24:$D$36</c:f>
              <c:strCache>
                <c:ptCount val="13"/>
                <c:pt idx="0">
                  <c:v>МОУ "СОШ №7"</c:v>
                </c:pt>
                <c:pt idx="1">
                  <c:v>МБОУ "Гимназия № 17"</c:v>
                </c:pt>
                <c:pt idx="2">
                  <c:v>МАОУ "СОШ № 32"</c:v>
                </c:pt>
                <c:pt idx="3">
                  <c:v>МБОУ "Лицей № 1"</c:v>
                </c:pt>
                <c:pt idx="4">
                  <c:v>Ленинский район</c:v>
                </c:pt>
                <c:pt idx="5">
                  <c:v>МБОУ "СОШ № 2 </c:v>
                </c:pt>
                <c:pt idx="6">
                  <c:v>МБОУ "Гимназия № 11 им. С.П. Дягилева"</c:v>
                </c:pt>
                <c:pt idx="7">
                  <c:v>город Пермь</c:v>
                </c:pt>
                <c:pt idx="8">
                  <c:v>МАОУ "СОШ № 28"</c:v>
                </c:pt>
                <c:pt idx="9">
                  <c:v>ПК</c:v>
                </c:pt>
                <c:pt idx="10">
                  <c:v>МОУ "СОШ № 6"</c:v>
                </c:pt>
                <c:pt idx="11">
                  <c:v>МОУ "СОШ № 21"</c:v>
                </c:pt>
                <c:pt idx="12">
                  <c:v>РФ</c:v>
                </c:pt>
              </c:strCache>
            </c:strRef>
          </c:cat>
          <c:val>
            <c:numRef>
              <c:f>[Книга1]Лист1!$F$24:$F$36</c:f>
              <c:numCache>
                <c:formatCode>0.00</c:formatCode>
                <c:ptCount val="13"/>
                <c:pt idx="0">
                  <c:v>83.945205479452127</c:v>
                </c:pt>
                <c:pt idx="1">
                  <c:v>83.412698412698418</c:v>
                </c:pt>
                <c:pt idx="2">
                  <c:v>76.884615384615714</c:v>
                </c:pt>
                <c:pt idx="3">
                  <c:v>74.894495412844009</c:v>
                </c:pt>
                <c:pt idx="4">
                  <c:v>74.244961240310801</c:v>
                </c:pt>
                <c:pt idx="5">
                  <c:v>71.512500000000003</c:v>
                </c:pt>
                <c:pt idx="6">
                  <c:v>70.684210526315795</c:v>
                </c:pt>
                <c:pt idx="7">
                  <c:v>69.257314974182464</c:v>
                </c:pt>
                <c:pt idx="8">
                  <c:v>68.378787878787051</c:v>
                </c:pt>
                <c:pt idx="9">
                  <c:v>65.8</c:v>
                </c:pt>
                <c:pt idx="10">
                  <c:v>65.596491228070192</c:v>
                </c:pt>
                <c:pt idx="11">
                  <c:v>63.333333333333336</c:v>
                </c:pt>
                <c:pt idx="12">
                  <c:v>61.8</c:v>
                </c:pt>
              </c:numCache>
            </c:numRef>
          </c:val>
        </c:ser>
        <c:axId val="79006720"/>
        <c:axId val="79008512"/>
      </c:barChart>
      <c:catAx>
        <c:axId val="79006720"/>
        <c:scaling>
          <c:orientation val="minMax"/>
        </c:scaling>
        <c:axPos val="b"/>
        <c:tickLblPos val="nextTo"/>
        <c:crossAx val="79008512"/>
        <c:crosses val="autoZero"/>
        <c:auto val="1"/>
        <c:lblAlgn val="ctr"/>
        <c:lblOffset val="100"/>
      </c:catAx>
      <c:valAx>
        <c:axId val="79008512"/>
        <c:scaling>
          <c:orientation val="minMax"/>
        </c:scaling>
        <c:axPos val="l"/>
        <c:majorGridlines/>
        <c:numFmt formatCode="0.00" sourceLinked="1"/>
        <c:tickLblPos val="nextTo"/>
        <c:crossAx val="79006720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6772476033163621E-2"/>
          <c:y val="4.3191298748565185E-2"/>
          <c:w val="0.88576732871260788"/>
          <c:h val="0.5861529005444005"/>
        </c:manualLayout>
      </c:layout>
      <c:barChart>
        <c:barDir val="col"/>
        <c:grouping val="clustered"/>
        <c:ser>
          <c:idx val="0"/>
          <c:order val="0"/>
          <c:dPt>
            <c:idx val="3"/>
            <c:spPr>
              <a:solidFill>
                <a:srgbClr val="E7BB01">
                  <a:lumMod val="60000"/>
                  <a:lumOff val="40000"/>
                </a:srgbClr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Val val="1"/>
          </c:dLbls>
          <c:cat>
            <c:strRef>
              <c:f>биология!$A$2:$A$11</c:f>
              <c:strCache>
                <c:ptCount val="10"/>
                <c:pt idx="0">
                  <c:v>Школа №21</c:v>
                </c:pt>
                <c:pt idx="1">
                  <c:v>Школа №6</c:v>
                </c:pt>
                <c:pt idx="2">
                  <c:v>Школа №28</c:v>
                </c:pt>
                <c:pt idx="3">
                  <c:v>город Пермь</c:v>
                </c:pt>
                <c:pt idx="4">
                  <c:v>Школа №7</c:v>
                </c:pt>
                <c:pt idx="5">
                  <c:v>Гимназия №11</c:v>
                </c:pt>
                <c:pt idx="6">
                  <c:v>Лицей №1</c:v>
                </c:pt>
                <c:pt idx="7">
                  <c:v>Школа №2</c:v>
                </c:pt>
                <c:pt idx="8">
                  <c:v>Школа №32</c:v>
                </c:pt>
                <c:pt idx="9">
                  <c:v>Гимназия №17</c:v>
                </c:pt>
              </c:strCache>
            </c:strRef>
          </c:cat>
          <c:val>
            <c:numRef>
              <c:f>биология!$B$2:$B$11</c:f>
              <c:numCache>
                <c:formatCode>0</c:formatCode>
                <c:ptCount val="10"/>
                <c:pt idx="0">
                  <c:v>43.5</c:v>
                </c:pt>
                <c:pt idx="1">
                  <c:v>54.1</c:v>
                </c:pt>
                <c:pt idx="2">
                  <c:v>58.41666666666648</c:v>
                </c:pt>
                <c:pt idx="3">
                  <c:v>59.3</c:v>
                </c:pt>
                <c:pt idx="4">
                  <c:v>60.166666666666536</c:v>
                </c:pt>
                <c:pt idx="5">
                  <c:v>59.3</c:v>
                </c:pt>
                <c:pt idx="6">
                  <c:v>63.3</c:v>
                </c:pt>
                <c:pt idx="7">
                  <c:v>64</c:v>
                </c:pt>
                <c:pt idx="8">
                  <c:v>66.400000000000006</c:v>
                </c:pt>
                <c:pt idx="9">
                  <c:v>73.5</c:v>
                </c:pt>
              </c:numCache>
            </c:numRef>
          </c:val>
        </c:ser>
        <c:axId val="79022336"/>
        <c:axId val="79040512"/>
      </c:barChart>
      <c:catAx>
        <c:axId val="79022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9040512"/>
        <c:crosses val="autoZero"/>
        <c:auto val="1"/>
        <c:lblAlgn val="ctr"/>
        <c:lblOffset val="100"/>
      </c:catAx>
      <c:valAx>
        <c:axId val="79040512"/>
        <c:scaling>
          <c:orientation val="minMax"/>
        </c:scaling>
        <c:axPos val="l"/>
        <c:majorGridlines/>
        <c:numFmt formatCode="0" sourceLinked="1"/>
        <c:tickLblPos val="nextTo"/>
        <c:crossAx val="79022336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2"/>
          <c:order val="2"/>
          <c:cat>
            <c:multiLvlStrRef>
              <c:f>биология!$A$2:$A$12</c:f>
            </c:multiLvlStrRef>
          </c:cat>
          <c:val>
            <c:numRef>
              <c:f>биология!$B$2:$B$12</c:f>
            </c:numRef>
          </c:val>
        </c:ser>
        <c:ser>
          <c:idx val="3"/>
          <c:order val="3"/>
          <c:tx>
            <c:strRef>
              <c:f>[Книга1]Лист1!$E$39</c:f>
            </c:strRef>
          </c:tx>
          <c:cat>
            <c:multiLvlStrRef>
              <c:f>[Книга1]Лист1!$D$40:$D$51</c:f>
            </c:multiLvlStrRef>
          </c:cat>
          <c:val>
            <c:numRef>
              <c:f>[Книга1]Лист1!$E$40:$E$51</c:f>
            </c:numRef>
          </c:val>
        </c:ser>
        <c:ser>
          <c:idx val="4"/>
          <c:order val="4"/>
          <c:tx>
            <c:strRef>
              <c:f>[Книга1]Лист1!$F$39</c:f>
            </c:strRef>
          </c:tx>
          <c:spPr>
            <a:solidFill>
              <a:schemeClr val="accent1"/>
            </a:solidFill>
          </c:spPr>
          <c:cat>
            <c:multiLvlStrRef>
              <c:f>[Книга1]Лист1!$D$40:$D$51</c:f>
            </c:multiLvlStrRef>
          </c:cat>
          <c:val>
            <c:numRef>
              <c:f>[Книга1]Лист1!$F$40:$F$51</c:f>
            </c:numRef>
          </c:val>
        </c:ser>
        <c:ser>
          <c:idx val="0"/>
          <c:order val="0"/>
          <c:tx>
            <c:strRef>
              <c:f>[Книга1]Лист1!$E$39</c:f>
              <c:strCache>
                <c:ptCount val="1"/>
              </c:strCache>
            </c:strRef>
          </c:tx>
          <c:cat>
            <c:strRef>
              <c:f>[Книга1]Лист1!$D$40:$D$51</c:f>
              <c:strCache>
                <c:ptCount val="12"/>
                <c:pt idx="0">
                  <c:v>МБОУ "Гимназия № 17"</c:v>
                </c:pt>
                <c:pt idx="1">
                  <c:v>МАОУ "СОШ № 32" имени Г.А. Сборщикова </c:v>
                </c:pt>
                <c:pt idx="2">
                  <c:v>МБОУ "СОШ№ 2</c:v>
                </c:pt>
                <c:pt idx="3">
                  <c:v>МБОУ "Лицей № 1"</c:v>
                </c:pt>
                <c:pt idx="4">
                  <c:v>Ленинский район</c:v>
                </c:pt>
                <c:pt idx="5">
                  <c:v>МБОУ "Гимназия № 11 им. С.П. Дягилева"</c:v>
                </c:pt>
                <c:pt idx="6">
                  <c:v>МОУ "СОШ №7"</c:v>
                </c:pt>
                <c:pt idx="7">
                  <c:v>Город Пермь</c:v>
                </c:pt>
                <c:pt idx="8">
                  <c:v>МАОУ "СОШ № 28"</c:v>
                </c:pt>
                <c:pt idx="9">
                  <c:v>ПК</c:v>
                </c:pt>
                <c:pt idx="10">
                  <c:v>МОУ "СОШ № 6"</c:v>
                </c:pt>
                <c:pt idx="11">
                  <c:v>МОУ "СОШ № 21"</c:v>
                </c:pt>
              </c:strCache>
            </c:strRef>
          </c:cat>
          <c:val>
            <c:numRef>
              <c:f>[Книга1]Лист1!$E$40:$E$51</c:f>
            </c:numRef>
          </c:val>
        </c:ser>
        <c:ser>
          <c:idx val="1"/>
          <c:order val="1"/>
          <c:tx>
            <c:strRef>
              <c:f>[Книга1]Лист1!$F$39</c:f>
              <c:strCache>
                <c:ptCount val="1"/>
                <c:pt idx="0">
                  <c:v>Среднее по полю Тестовый балл</c:v>
                </c:pt>
              </c:strCache>
            </c:strRef>
          </c:tx>
          <c:spPr>
            <a:solidFill>
              <a:schemeClr val="accent1"/>
            </a:solidFill>
          </c:spPr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9"/>
            <c:spPr>
              <a:solidFill>
                <a:srgbClr val="FFC000"/>
              </a:solidFill>
            </c:spPr>
          </c:dPt>
          <c:dLbls>
            <c:showVal val="1"/>
          </c:dLbls>
          <c:cat>
            <c:strRef>
              <c:f>[Книга1]Лист1!$D$40:$D$51</c:f>
              <c:strCache>
                <c:ptCount val="12"/>
                <c:pt idx="0">
                  <c:v>МБОУ "Гимназия № 17"</c:v>
                </c:pt>
                <c:pt idx="1">
                  <c:v>МАОУ "СОШ № 32" имени Г.А. Сборщикова </c:v>
                </c:pt>
                <c:pt idx="2">
                  <c:v>МБОУ "СОШ№ 2</c:v>
                </c:pt>
                <c:pt idx="3">
                  <c:v>МБОУ "Лицей № 1"</c:v>
                </c:pt>
                <c:pt idx="4">
                  <c:v>Ленинский район</c:v>
                </c:pt>
                <c:pt idx="5">
                  <c:v>МБОУ "Гимназия № 11 им. С.П. Дягилева"</c:v>
                </c:pt>
                <c:pt idx="6">
                  <c:v>МОУ "СОШ №7"</c:v>
                </c:pt>
                <c:pt idx="7">
                  <c:v>Город Пермь</c:v>
                </c:pt>
                <c:pt idx="8">
                  <c:v>МАОУ "СОШ № 28"</c:v>
                </c:pt>
                <c:pt idx="9">
                  <c:v>ПК</c:v>
                </c:pt>
                <c:pt idx="10">
                  <c:v>МОУ "СОШ № 6"</c:v>
                </c:pt>
                <c:pt idx="11">
                  <c:v>МОУ "СОШ № 21"</c:v>
                </c:pt>
              </c:strCache>
            </c:strRef>
          </c:cat>
          <c:val>
            <c:numRef>
              <c:f>[Книга1]Лист1!$F$40:$F$51</c:f>
              <c:numCache>
                <c:formatCode>0.00</c:formatCode>
                <c:ptCount val="12"/>
                <c:pt idx="0">
                  <c:v>73.5</c:v>
                </c:pt>
                <c:pt idx="1">
                  <c:v>66.400000000000006</c:v>
                </c:pt>
                <c:pt idx="2">
                  <c:v>65.833333333333258</c:v>
                </c:pt>
                <c:pt idx="3">
                  <c:v>63.3</c:v>
                </c:pt>
                <c:pt idx="4">
                  <c:v>60.72307692307713</c:v>
                </c:pt>
                <c:pt idx="5">
                  <c:v>60</c:v>
                </c:pt>
                <c:pt idx="6">
                  <c:v>60.166666666666373</c:v>
                </c:pt>
                <c:pt idx="7">
                  <c:v>59.259875259875258</c:v>
                </c:pt>
                <c:pt idx="8">
                  <c:v>55.636363636363626</c:v>
                </c:pt>
                <c:pt idx="9">
                  <c:v>55.34</c:v>
                </c:pt>
                <c:pt idx="10">
                  <c:v>54.1</c:v>
                </c:pt>
                <c:pt idx="11">
                  <c:v>43.5</c:v>
                </c:pt>
              </c:numCache>
            </c:numRef>
          </c:val>
        </c:ser>
        <c:axId val="79063680"/>
        <c:axId val="79069568"/>
      </c:barChart>
      <c:catAx>
        <c:axId val="79063680"/>
        <c:scaling>
          <c:orientation val="minMax"/>
        </c:scaling>
        <c:axPos val="b"/>
        <c:tickLblPos val="nextTo"/>
        <c:crossAx val="79069568"/>
        <c:crosses val="autoZero"/>
        <c:auto val="1"/>
        <c:lblAlgn val="ctr"/>
        <c:lblOffset val="100"/>
      </c:catAx>
      <c:valAx>
        <c:axId val="79069568"/>
        <c:scaling>
          <c:orientation val="minMax"/>
        </c:scaling>
        <c:axPos val="l"/>
        <c:majorGridlines/>
        <c:numFmt formatCode="0.00" sourceLinked="1"/>
        <c:tickLblPos val="nextTo"/>
        <c:crossAx val="79063680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dPt>
            <c:idx val="5"/>
            <c:spPr>
              <a:solidFill>
                <a:srgbClr val="E7BB01">
                  <a:lumMod val="60000"/>
                  <a:lumOff val="40000"/>
                </a:srgbClr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физика!$A$2:$A$11</c:f>
              <c:strCache>
                <c:ptCount val="10"/>
                <c:pt idx="0">
                  <c:v>Школа №6</c:v>
                </c:pt>
                <c:pt idx="1">
                  <c:v>Гимназия №11</c:v>
                </c:pt>
                <c:pt idx="2">
                  <c:v>Школа №28</c:v>
                </c:pt>
                <c:pt idx="3">
                  <c:v>Школа №2</c:v>
                </c:pt>
                <c:pt idx="4">
                  <c:v>Школа №7</c:v>
                </c:pt>
                <c:pt idx="5">
                  <c:v>город Пермь</c:v>
                </c:pt>
                <c:pt idx="6">
                  <c:v>Школа №21</c:v>
                </c:pt>
                <c:pt idx="7">
                  <c:v>Школа №32</c:v>
                </c:pt>
                <c:pt idx="8">
                  <c:v>Лицей №1</c:v>
                </c:pt>
                <c:pt idx="9">
                  <c:v>Гимназия №17</c:v>
                </c:pt>
              </c:strCache>
            </c:strRef>
          </c:cat>
          <c:val>
            <c:numRef>
              <c:f>физика!$B$2:$B$11</c:f>
              <c:numCache>
                <c:formatCode>0</c:formatCode>
                <c:ptCount val="10"/>
                <c:pt idx="0">
                  <c:v>43.285714285714285</c:v>
                </c:pt>
                <c:pt idx="1">
                  <c:v>54.090909090909157</c:v>
                </c:pt>
                <c:pt idx="2">
                  <c:v>54.384615384615344</c:v>
                </c:pt>
                <c:pt idx="3">
                  <c:v>54.846153846153939</c:v>
                </c:pt>
                <c:pt idx="4">
                  <c:v>58</c:v>
                </c:pt>
                <c:pt idx="5">
                  <c:v>58.5</c:v>
                </c:pt>
                <c:pt idx="6">
                  <c:v>60.5</c:v>
                </c:pt>
                <c:pt idx="7">
                  <c:v>62.75</c:v>
                </c:pt>
                <c:pt idx="8">
                  <c:v>65.29133858267717</c:v>
                </c:pt>
                <c:pt idx="9">
                  <c:v>77.208333333333258</c:v>
                </c:pt>
              </c:numCache>
            </c:numRef>
          </c:val>
        </c:ser>
        <c:dLbls>
          <c:showVal val="1"/>
        </c:dLbls>
        <c:axId val="79099776"/>
        <c:axId val="79101312"/>
      </c:barChart>
      <c:catAx>
        <c:axId val="79099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79101312"/>
        <c:crosses val="autoZero"/>
        <c:auto val="1"/>
        <c:lblAlgn val="ctr"/>
        <c:lblOffset val="100"/>
      </c:catAx>
      <c:valAx>
        <c:axId val="79101312"/>
        <c:scaling>
          <c:orientation val="minMax"/>
        </c:scaling>
        <c:axPos val="l"/>
        <c:majorGridlines/>
        <c:numFmt formatCode="0" sourceLinked="1"/>
        <c:tickLblPos val="nextTo"/>
        <c:crossAx val="79099776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2"/>
          <c:order val="2"/>
          <c:cat>
            <c:multiLvlStrRef>
              <c:f>химия!$A$2:$A$12</c:f>
            </c:multiLvlStrRef>
          </c:cat>
          <c:val>
            <c:numRef>
              <c:f>химия!$B$2:$B$12</c:f>
            </c:numRef>
          </c:val>
        </c:ser>
        <c:ser>
          <c:idx val="0"/>
          <c:order val="0"/>
          <c:tx>
            <c:strRef>
              <c:f>[Книга1]Лист1!$E$57</c:f>
              <c:strCache>
                <c:ptCount val="1"/>
              </c:strCache>
            </c:strRef>
          </c:tx>
          <c:cat>
            <c:strRef>
              <c:f>[Книга1]Лист1!$D$58:$D$69</c:f>
              <c:strCache>
                <c:ptCount val="12"/>
                <c:pt idx="0">
                  <c:v>МБОУ "Гимназия № 17"</c:v>
                </c:pt>
                <c:pt idx="1">
                  <c:v>МБОУ "Гимназия № 11 им. С.П. Дягилева"</c:v>
                </c:pt>
                <c:pt idx="2">
                  <c:v>МАОУ "СОШ № 32" имени Г.А. Сборщикова </c:v>
                </c:pt>
                <c:pt idx="3">
                  <c:v>МОУ "СОШ №7"</c:v>
                </c:pt>
                <c:pt idx="4">
                  <c:v>Л</c:v>
                </c:pt>
                <c:pt idx="5">
                  <c:v>МБОУ "Лицей № 1"</c:v>
                </c:pt>
                <c:pt idx="6">
                  <c:v>МАОУ "СОШ № 28"</c:v>
                </c:pt>
                <c:pt idx="7">
                  <c:v>Город</c:v>
                </c:pt>
                <c:pt idx="8">
                  <c:v>МБОУ "СОШ № 2 </c:v>
                </c:pt>
                <c:pt idx="9">
                  <c:v>ПК</c:v>
                </c:pt>
                <c:pt idx="10">
                  <c:v>МОУ "СОШ № 6"</c:v>
                </c:pt>
                <c:pt idx="11">
                  <c:v>МОУ "СОШ № 21"</c:v>
                </c:pt>
              </c:strCache>
            </c:strRef>
          </c:cat>
          <c:val>
            <c:numRef>
              <c:f>[Книга1]Лист1!$E$58:$E$69</c:f>
            </c:numRef>
          </c:val>
        </c:ser>
        <c:ser>
          <c:idx val="1"/>
          <c:order val="1"/>
          <c:tx>
            <c:strRef>
              <c:f>[Книга1]Лист1!$F$57</c:f>
              <c:strCache>
                <c:ptCount val="1"/>
                <c:pt idx="0">
                  <c:v>Среднее по полю Тестовый балл</c:v>
                </c:pt>
              </c:strCache>
            </c:strRef>
          </c:tx>
          <c:spPr>
            <a:solidFill>
              <a:schemeClr val="accent1"/>
            </a:solidFill>
          </c:spPr>
          <c:dPt>
            <c:idx val="2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9"/>
            <c:spPr>
              <a:solidFill>
                <a:srgbClr val="FFC000"/>
              </a:solidFill>
            </c:spPr>
          </c:dPt>
          <c:dLbls>
            <c:showVal val="1"/>
          </c:dLbls>
          <c:cat>
            <c:strRef>
              <c:f>[Книга1]Лист1!$D$58:$D$69</c:f>
              <c:strCache>
                <c:ptCount val="12"/>
                <c:pt idx="0">
                  <c:v>МБОУ "Гимназия № 17"</c:v>
                </c:pt>
                <c:pt idx="1">
                  <c:v>МБОУ "Гимназия № 11 им. С.П. Дягилева"</c:v>
                </c:pt>
                <c:pt idx="2">
                  <c:v>МАОУ "СОШ № 32" имени Г.А. Сборщикова </c:v>
                </c:pt>
                <c:pt idx="3">
                  <c:v>МОУ "СОШ №7"</c:v>
                </c:pt>
                <c:pt idx="4">
                  <c:v>Л</c:v>
                </c:pt>
                <c:pt idx="5">
                  <c:v>МБОУ "Лицей № 1"</c:v>
                </c:pt>
                <c:pt idx="6">
                  <c:v>МАОУ "СОШ № 28"</c:v>
                </c:pt>
                <c:pt idx="7">
                  <c:v>Город</c:v>
                </c:pt>
                <c:pt idx="8">
                  <c:v>МБОУ "СОШ № 2 </c:v>
                </c:pt>
                <c:pt idx="9">
                  <c:v>ПК</c:v>
                </c:pt>
                <c:pt idx="10">
                  <c:v>МОУ "СОШ № 6"</c:v>
                </c:pt>
                <c:pt idx="11">
                  <c:v>МОУ "СОШ № 21"</c:v>
                </c:pt>
              </c:strCache>
            </c:strRef>
          </c:cat>
          <c:val>
            <c:numRef>
              <c:f>[Книга1]Лист1!$F$58:$F$69</c:f>
              <c:numCache>
                <c:formatCode>0.00</c:formatCode>
                <c:ptCount val="12"/>
                <c:pt idx="0">
                  <c:v>92.75</c:v>
                </c:pt>
                <c:pt idx="1">
                  <c:v>84</c:v>
                </c:pt>
                <c:pt idx="2">
                  <c:v>83.833333333333258</c:v>
                </c:pt>
                <c:pt idx="3">
                  <c:v>74.285714285714292</c:v>
                </c:pt>
                <c:pt idx="4">
                  <c:v>73.661764705882362</c:v>
                </c:pt>
                <c:pt idx="5">
                  <c:v>73.217391304347927</c:v>
                </c:pt>
                <c:pt idx="6">
                  <c:v>70.5</c:v>
                </c:pt>
                <c:pt idx="7">
                  <c:v>70.316489361702125</c:v>
                </c:pt>
                <c:pt idx="8">
                  <c:v>69.25</c:v>
                </c:pt>
                <c:pt idx="9">
                  <c:v>67.149999999999991</c:v>
                </c:pt>
                <c:pt idx="10">
                  <c:v>65</c:v>
                </c:pt>
                <c:pt idx="11">
                  <c:v>41</c:v>
                </c:pt>
              </c:numCache>
            </c:numRef>
          </c:val>
        </c:ser>
        <c:axId val="79160064"/>
        <c:axId val="79161600"/>
      </c:barChart>
      <c:catAx>
        <c:axId val="79160064"/>
        <c:scaling>
          <c:orientation val="minMax"/>
        </c:scaling>
        <c:axPos val="b"/>
        <c:tickLblPos val="nextTo"/>
        <c:crossAx val="79161600"/>
        <c:crosses val="autoZero"/>
        <c:auto val="1"/>
        <c:lblAlgn val="ctr"/>
        <c:lblOffset val="100"/>
      </c:catAx>
      <c:valAx>
        <c:axId val="79161600"/>
        <c:scaling>
          <c:orientation val="minMax"/>
        </c:scaling>
        <c:axPos val="l"/>
        <c:majorGridlines/>
        <c:numFmt formatCode="0.00" sourceLinked="1"/>
        <c:tickLblPos val="nextTo"/>
        <c:crossAx val="7916006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E4994F-66F0-487B-A94D-816EF0B88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C74E3A-AE25-460E-BB2C-D8F34FE0DEDF}" type="slidenum">
              <a:rPr lang="ru-RU" sz="1200"/>
              <a:pPr algn="r"/>
              <a:t>1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FE0282-6151-42AE-BA4A-C41312C42575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1577-1753-4C60-904F-EE7FF3C41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21DD2-8929-4A73-92E3-124513E86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7EA27-E85B-466C-B9FE-40D56AAB5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1AA50-3066-459F-AD8E-E9C55B1A3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C960F-56DB-44F2-8AEC-A7921ED8F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9465F-40E0-4CC9-8436-AD700FC2A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B38E0-0792-45F3-A89C-1A2B7B4BE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C1704-9D8A-4451-9526-D5FC9654D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3192-89F2-4AAD-831C-31E4C543A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DE48E-7A97-4B5A-A9CD-453DEE190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ED148-F5B6-4032-B6C0-7C32E3644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5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30310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30311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30311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31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31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31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0EA045C-4F13-4E62-9962-B28E71E51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2083" b="2074"/>
          <a:stretch>
            <a:fillRect/>
          </a:stretch>
        </p:blipFill>
        <p:spPr>
          <a:xfrm>
            <a:off x="777875" y="2143125"/>
            <a:ext cx="7704138" cy="4071938"/>
          </a:xfrm>
        </p:spPr>
      </p:pic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0" y="2698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latin typeface="Times New Roman" pitchFamily="18" charset="0"/>
              </a:rPr>
              <a:t>МАОУ "Средняя общеобразовательная школа №32 </a:t>
            </a:r>
            <a:br>
              <a:rPr lang="ru-RU" sz="2400" b="1" u="sng">
                <a:latin typeface="Times New Roman" pitchFamily="18" charset="0"/>
              </a:rPr>
            </a:br>
            <a:r>
              <a:rPr lang="ru-RU" sz="2400" b="1" u="sng">
                <a:latin typeface="Times New Roman" pitchFamily="18" charset="0"/>
              </a:rPr>
              <a:t>им. Г.А. Сборщикова" г. Перми</a:t>
            </a:r>
          </a:p>
        </p:txBody>
      </p:sp>
      <p:sp>
        <p:nvSpPr>
          <p:cNvPr id="2052" name="Заголовок 1"/>
          <p:cNvSpPr>
            <a:spLocks/>
          </p:cNvSpPr>
          <p:nvPr/>
        </p:nvSpPr>
        <p:spPr bwMode="auto">
          <a:xfrm>
            <a:off x="539750" y="1000125"/>
            <a:ext cx="784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50000"/>
              </a:lnSpc>
            </a:pPr>
            <a:r>
              <a:rPr lang="ru-RU" sz="2400" b="1">
                <a:latin typeface="Times New Roman" pitchFamily="18" charset="0"/>
              </a:rPr>
              <a:t>Основные результаты работы школы 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в 2012-2013 учебном году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43314"/>
            <a:ext cx="9144000" cy="142875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Поступили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бюджет -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75%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ru-RU" sz="3600" dirty="0" smtClean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3125"/>
            <a:ext cx="9144000" cy="10239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вузы поступали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92%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всех выпускников.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</a:rPr>
              <a:t>Средний балл </a:t>
            </a:r>
            <a:r>
              <a:rPr lang="ru-RU" sz="3600" b="1" dirty="0" smtClean="0">
                <a:latin typeface="Times New Roman" pitchFamily="18" charset="0"/>
              </a:rPr>
              <a:t>ГИА 9-х классов в 2013 году </a:t>
            </a: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3600" b="1" dirty="0">
                <a:latin typeface="Times New Roman" pitchFamily="18" charset="0"/>
              </a:rPr>
              <a:t>по </a:t>
            </a:r>
            <a:r>
              <a:rPr lang="ru-RU" sz="3600" b="1" dirty="0" smtClean="0">
                <a:latin typeface="Times New Roman" pitchFamily="18" charset="0"/>
              </a:rPr>
              <a:t>математике</a:t>
            </a: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(Ленинский район)</a:t>
            </a:r>
            <a:endParaRPr lang="ru-RU" sz="28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85721" y="1714488"/>
          <a:ext cx="8429683" cy="49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</a:rPr>
              <a:t>Средний балл </a:t>
            </a:r>
            <a:r>
              <a:rPr lang="ru-RU" sz="3600" b="1" dirty="0" smtClean="0">
                <a:latin typeface="Times New Roman" pitchFamily="18" charset="0"/>
              </a:rPr>
              <a:t>ГИА 9-х классов в 2013 году </a:t>
            </a: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3600" b="1" dirty="0">
                <a:latin typeface="Times New Roman" pitchFamily="18" charset="0"/>
              </a:rPr>
              <a:t>по </a:t>
            </a:r>
            <a:r>
              <a:rPr lang="ru-RU" sz="3600" b="1" dirty="0" smtClean="0">
                <a:latin typeface="Times New Roman" pitchFamily="18" charset="0"/>
              </a:rPr>
              <a:t>русскому языку</a:t>
            </a: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(Ленинский район)</a:t>
            </a:r>
            <a:endParaRPr lang="ru-RU" sz="28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57158" y="1857364"/>
          <a:ext cx="8501093" cy="478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</a:rPr>
              <a:t>Средний балл </a:t>
            </a:r>
            <a:r>
              <a:rPr lang="ru-RU" sz="3600" b="1" dirty="0" smtClean="0">
                <a:latin typeface="Times New Roman" pitchFamily="18" charset="0"/>
              </a:rPr>
              <a:t>результатов мониторинга   4-х классов по математике в 2013 году</a:t>
            </a: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(Ленинский район)</a:t>
            </a:r>
            <a:endParaRPr lang="ru-RU" sz="28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714348" y="1785926"/>
          <a:ext cx="8143932" cy="507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Средний балл результатов мониторинга   4-х классов по русскому языку в 2013 году</a:t>
            </a:r>
            <a:br>
              <a:rPr lang="ru-RU" sz="36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(Ленинский район)</a:t>
            </a:r>
            <a:endParaRPr lang="ru-RU" sz="28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85720" y="1785926"/>
          <a:ext cx="842968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Результаты мониторинговых обследований учащихся </a:t>
            </a:r>
          </a:p>
          <a:p>
            <a:pPr algn="ctr"/>
            <a:r>
              <a:rPr lang="ru-RU" sz="3600" dirty="0" smtClean="0"/>
              <a:t>4-х классов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143116"/>
            <a:ext cx="8929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71</a:t>
            </a:r>
            <a:r>
              <a:rPr lang="ru-RU" sz="3600" dirty="0" smtClean="0"/>
              <a:t> место в Пермском крае (из 950)</a:t>
            </a:r>
          </a:p>
          <a:p>
            <a:pPr indent="539750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FF0000"/>
                </a:solidFill>
              </a:rPr>
              <a:t>27</a:t>
            </a:r>
            <a:r>
              <a:rPr lang="ru-RU" sz="3600" dirty="0" smtClean="0"/>
              <a:t> место в городе (из 80)</a:t>
            </a:r>
          </a:p>
          <a:p>
            <a:pPr indent="539750">
              <a:buFont typeface="Arial" pitchFamily="34" charset="0"/>
              <a:buChar char="•"/>
            </a:pPr>
            <a:r>
              <a:rPr lang="ru-RU" sz="3600" dirty="0" smtClean="0"/>
              <a:t>Опередили </a:t>
            </a:r>
            <a:r>
              <a:rPr lang="ru-RU" sz="3600" dirty="0" smtClean="0">
                <a:solidFill>
                  <a:srgbClr val="FF0000"/>
                </a:solidFill>
              </a:rPr>
              <a:t>15 </a:t>
            </a:r>
            <a:r>
              <a:rPr lang="ru-RU" sz="3600" dirty="0" smtClean="0"/>
              <a:t>статусных школ </a:t>
            </a:r>
          </a:p>
          <a:p>
            <a:pPr indent="539750" algn="ctr"/>
            <a:r>
              <a:rPr lang="ru-RU" sz="3600" dirty="0" smtClean="0"/>
              <a:t> 	края (из 56)</a:t>
            </a:r>
          </a:p>
          <a:p>
            <a:pPr indent="539750">
              <a:buFont typeface="Arial" pitchFamily="34" charset="0"/>
              <a:buChar char="•"/>
            </a:pPr>
            <a:r>
              <a:rPr lang="ru-RU" sz="3600" dirty="0" smtClean="0"/>
              <a:t>По результатам мониторинга:</a:t>
            </a:r>
          </a:p>
          <a:p>
            <a:pPr indent="539750"/>
            <a:r>
              <a:rPr lang="ru-RU" sz="3600" dirty="0" smtClean="0"/>
              <a:t>	4 «А» класс – </a:t>
            </a:r>
            <a:r>
              <a:rPr lang="ru-RU" sz="3600" dirty="0" smtClean="0">
                <a:solidFill>
                  <a:srgbClr val="FF0000"/>
                </a:solidFill>
              </a:rPr>
              <a:t>4</a:t>
            </a:r>
            <a:r>
              <a:rPr lang="ru-RU" sz="3600" dirty="0" smtClean="0"/>
              <a:t> место (из 80)</a:t>
            </a:r>
          </a:p>
          <a:p>
            <a:pPr indent="539750"/>
            <a:r>
              <a:rPr lang="ru-RU" sz="3600" dirty="0" smtClean="0"/>
              <a:t>	4 «С» класс – </a:t>
            </a:r>
            <a:r>
              <a:rPr lang="ru-RU" sz="3600" dirty="0" smtClean="0">
                <a:solidFill>
                  <a:srgbClr val="FF0000"/>
                </a:solidFill>
              </a:rPr>
              <a:t>17</a:t>
            </a:r>
            <a:r>
              <a:rPr lang="ru-RU" sz="3600" dirty="0" smtClean="0"/>
              <a:t> место (из 80)</a:t>
            </a:r>
          </a:p>
          <a:p>
            <a:pPr indent="539750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8688"/>
          </a:xfrm>
        </p:spPr>
        <p:txBody>
          <a:bodyPr anchor="ctr"/>
          <a:lstStyle/>
          <a:p>
            <a:pPr algn="ctr"/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4714884"/>
            <a:ext cx="9001156" cy="158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Уникальная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>
              <a:lnSpc>
                <a:spcPct val="20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Спортивно-образовательный центр».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214290"/>
            <a:ext cx="885831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85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Спортивные достижения учащихся спортивных классов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214554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Arial" pitchFamily="34" charset="0"/>
              <a:buChar char="•"/>
            </a:pPr>
            <a:r>
              <a:rPr lang="ru-RU" sz="2400" b="1" dirty="0" smtClean="0"/>
              <a:t>Первенство г. Перми по ката </a:t>
            </a:r>
            <a:r>
              <a:rPr lang="ru-RU" sz="2400" b="1" dirty="0" err="1" smtClean="0"/>
              <a:t>Киокусинкай</a:t>
            </a:r>
            <a:r>
              <a:rPr lang="ru-RU" sz="2400" b="1" dirty="0" smtClean="0"/>
              <a:t> , март 2013</a:t>
            </a:r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000" dirty="0" smtClean="0"/>
              <a:t>1 место – Вавилин Данил 4с, Веретенникова Екатерина 5с,   		                 Иванов Георгий 5с, </a:t>
            </a:r>
            <a:r>
              <a:rPr lang="ru-RU" sz="2000" dirty="0" err="1" smtClean="0"/>
              <a:t>Нелюбин</a:t>
            </a:r>
            <a:r>
              <a:rPr lang="ru-RU" sz="2000" dirty="0" smtClean="0"/>
              <a:t> Вадим 4с</a:t>
            </a:r>
          </a:p>
          <a:p>
            <a:pPr>
              <a:buNone/>
            </a:pPr>
            <a:r>
              <a:rPr lang="ru-RU" sz="2000" dirty="0" smtClean="0"/>
              <a:t>	3 место – Бушуев Илья 5с, Вахрушев Александр 4с, Есипов 		                 Владислав 4с, </a:t>
            </a:r>
            <a:r>
              <a:rPr lang="ru-RU" sz="2000" dirty="0" err="1" smtClean="0"/>
              <a:t>Четин</a:t>
            </a:r>
            <a:r>
              <a:rPr lang="ru-RU" sz="2000" dirty="0" smtClean="0"/>
              <a:t> Влад 5с</a:t>
            </a:r>
          </a:p>
          <a:p>
            <a:pPr>
              <a:buNone/>
            </a:pPr>
            <a:endParaRPr lang="ru-RU" sz="2000" dirty="0" smtClean="0"/>
          </a:p>
          <a:p>
            <a:pPr indent="355600" algn="ctr">
              <a:buFont typeface="Arial" pitchFamily="34" charset="0"/>
              <a:buChar char="•"/>
              <a:tabLst>
                <a:tab pos="2325688" algn="l"/>
              </a:tabLst>
            </a:pPr>
            <a:r>
              <a:rPr lang="ru-RU" sz="2400" b="1" dirty="0" smtClean="0"/>
              <a:t>Открытый Кубок регионов России – 2013 по </a:t>
            </a:r>
            <a:r>
              <a:rPr lang="ru-RU" sz="2400" b="1" dirty="0" err="1" smtClean="0"/>
              <a:t>Черлидингу</a:t>
            </a:r>
            <a:r>
              <a:rPr lang="ru-RU" sz="2400" b="1" dirty="0" smtClean="0"/>
              <a:t> (гимнастика), апрель 2013</a:t>
            </a:r>
          </a:p>
          <a:p>
            <a:pPr>
              <a:buNone/>
            </a:pPr>
            <a:r>
              <a:rPr lang="ru-RU" sz="2400" dirty="0" smtClean="0"/>
              <a:t>	 </a:t>
            </a:r>
            <a:r>
              <a:rPr lang="ru-RU" sz="2000" dirty="0" smtClean="0"/>
              <a:t>2 место – команда из 12-ти воспитанников 1в класса</a:t>
            </a:r>
          </a:p>
          <a:p>
            <a:pPr indent="444500" algn="ctr">
              <a:buFont typeface="Arial" pitchFamily="34" charset="0"/>
              <a:buChar char="•"/>
            </a:pPr>
            <a:r>
              <a:rPr lang="ru-RU" sz="2400" b="1" dirty="0" smtClean="0"/>
              <a:t>Открытый Кубок Евразии по </a:t>
            </a:r>
            <a:r>
              <a:rPr lang="ru-RU" sz="2400" b="1" dirty="0" err="1" smtClean="0"/>
              <a:t>Черлидингу</a:t>
            </a:r>
            <a:r>
              <a:rPr lang="ru-RU" sz="2400" b="1" dirty="0" smtClean="0"/>
              <a:t> (гимнастика), апрель 2013   </a:t>
            </a:r>
            <a:r>
              <a:rPr lang="ru-RU" sz="2000" dirty="0" smtClean="0"/>
              <a:t>     	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6072206"/>
            <a:ext cx="7215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 место – команда из 12-ти воспитанников 1в класса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Расходы средств от родителей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00240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 организацию охраны: </a:t>
            </a:r>
          </a:p>
          <a:p>
            <a:r>
              <a:rPr lang="ru-RU" sz="4000" dirty="0" smtClean="0"/>
              <a:t>	</a:t>
            </a:r>
            <a:r>
              <a:rPr lang="ru-RU" sz="4000" dirty="0" smtClean="0"/>
              <a:t>поступило </a:t>
            </a:r>
            <a:r>
              <a:rPr lang="ru-RU" sz="4000" dirty="0" smtClean="0">
                <a:solidFill>
                  <a:srgbClr val="FF0000"/>
                </a:solidFill>
              </a:rPr>
              <a:t>523 </a:t>
            </a:r>
            <a:r>
              <a:rPr lang="ru-RU" sz="4000" dirty="0" smtClean="0"/>
              <a:t>тыс. руб.</a:t>
            </a:r>
          </a:p>
          <a:p>
            <a:r>
              <a:rPr lang="ru-RU" sz="4000" dirty="0" smtClean="0"/>
              <a:t>	потрачено </a:t>
            </a:r>
            <a:r>
              <a:rPr lang="ru-RU" sz="4000" dirty="0" smtClean="0">
                <a:solidFill>
                  <a:srgbClr val="FF0000"/>
                </a:solidFill>
              </a:rPr>
              <a:t>664 </a:t>
            </a:r>
            <a:r>
              <a:rPr lang="ru-RU" sz="4000" dirty="0" smtClean="0"/>
              <a:t>тыс. руб.</a:t>
            </a:r>
          </a:p>
          <a:p>
            <a:r>
              <a:rPr lang="ru-RU" sz="3200" b="1" dirty="0" smtClean="0"/>
              <a:t>На организацию профильного обучения</a:t>
            </a:r>
          </a:p>
          <a:p>
            <a:r>
              <a:rPr lang="ru-RU" sz="4000" dirty="0" smtClean="0"/>
              <a:t>	</a:t>
            </a:r>
            <a:r>
              <a:rPr lang="ru-RU" sz="4000" dirty="0" smtClean="0"/>
              <a:t>поступило </a:t>
            </a:r>
            <a:r>
              <a:rPr lang="ru-RU" sz="4000" dirty="0" smtClean="0">
                <a:solidFill>
                  <a:srgbClr val="FF0000"/>
                </a:solidFill>
              </a:rPr>
              <a:t>68 </a:t>
            </a:r>
            <a:r>
              <a:rPr lang="ru-RU" sz="4000" dirty="0" smtClean="0"/>
              <a:t>тыс. руб.</a:t>
            </a:r>
          </a:p>
          <a:p>
            <a:r>
              <a:rPr lang="ru-RU" sz="4000" dirty="0" smtClean="0"/>
              <a:t>	</a:t>
            </a:r>
            <a:r>
              <a:rPr lang="ru-RU" sz="4000" dirty="0" smtClean="0"/>
              <a:t>потрачено </a:t>
            </a:r>
            <a:r>
              <a:rPr lang="ru-RU" sz="4000" dirty="0" smtClean="0">
                <a:solidFill>
                  <a:srgbClr val="FF0000"/>
                </a:solidFill>
              </a:rPr>
              <a:t>100 </a:t>
            </a:r>
            <a:r>
              <a:rPr lang="ru-RU" sz="4000" dirty="0" smtClean="0"/>
              <a:t>тыс. руб.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57364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>
              <a:buFont typeface="Arial" pitchFamily="34" charset="0"/>
              <a:buChar char="•"/>
            </a:pPr>
            <a:r>
              <a:rPr lang="ru-RU" sz="3600" dirty="0" smtClean="0"/>
              <a:t>Учебники – </a:t>
            </a:r>
            <a:r>
              <a:rPr lang="ru-RU" sz="3600" dirty="0" smtClean="0">
                <a:solidFill>
                  <a:srgbClr val="FF0000"/>
                </a:solidFill>
              </a:rPr>
              <a:t>180</a:t>
            </a:r>
            <a:r>
              <a:rPr lang="ru-RU" sz="3600" dirty="0" smtClean="0"/>
              <a:t> тыс. руб.</a:t>
            </a:r>
          </a:p>
          <a:p>
            <a:pPr indent="444500">
              <a:buFont typeface="Arial" pitchFamily="34" charset="0"/>
              <a:buChar char="•"/>
            </a:pPr>
            <a:r>
              <a:rPr lang="ru-RU" sz="3600" dirty="0" smtClean="0"/>
              <a:t>Хозяйственные нужды – </a:t>
            </a:r>
            <a:r>
              <a:rPr lang="ru-RU" sz="3600" dirty="0" smtClean="0">
                <a:solidFill>
                  <a:srgbClr val="FF0000"/>
                </a:solidFill>
              </a:rPr>
              <a:t>1 200 </a:t>
            </a:r>
            <a:r>
              <a:rPr lang="ru-RU" sz="3600" dirty="0" smtClean="0"/>
              <a:t>тыс. руб.</a:t>
            </a:r>
          </a:p>
          <a:p>
            <a:pPr lvl="2" indent="444500">
              <a:buFont typeface="Arial" pitchFamily="34" charset="0"/>
              <a:buChar char="•"/>
            </a:pPr>
            <a:r>
              <a:rPr lang="ru-RU" sz="2800" dirty="0" smtClean="0"/>
              <a:t>Изоляция труб отопления</a:t>
            </a:r>
          </a:p>
          <a:p>
            <a:pPr lvl="2" indent="444500">
              <a:buFont typeface="Arial" pitchFamily="34" charset="0"/>
              <a:buChar char="•"/>
            </a:pPr>
            <a:r>
              <a:rPr lang="ru-RU" sz="2800" dirty="0" smtClean="0"/>
              <a:t>Площадок для баскетбола,  	волейбола и прыжков в длину</a:t>
            </a:r>
          </a:p>
          <a:p>
            <a:pPr lvl="2" indent="444500">
              <a:buFont typeface="Arial" pitchFamily="34" charset="0"/>
              <a:buChar char="•"/>
            </a:pPr>
            <a:r>
              <a:rPr lang="ru-RU" sz="2800" dirty="0" smtClean="0"/>
              <a:t>Ямочный ремонт асфальтового покрытия</a:t>
            </a:r>
          </a:p>
          <a:p>
            <a:pPr lvl="2" indent="444500">
              <a:buFont typeface="Arial" pitchFamily="34" charset="0"/>
              <a:buChar char="•"/>
            </a:pPr>
            <a:r>
              <a:rPr lang="ru-RU" sz="2800" dirty="0" smtClean="0"/>
              <a:t>Сплошное ограждение территории со 	стороны стадиона</a:t>
            </a:r>
          </a:p>
          <a:p>
            <a:pPr lvl="2" indent="444500">
              <a:buFont typeface="Arial" pitchFamily="34" charset="0"/>
              <a:buChar char="•"/>
            </a:pPr>
            <a:r>
              <a:rPr lang="ru-RU" sz="2800" dirty="0" smtClean="0"/>
              <a:t>Косметический ремонт коридоров, туалетов, лестниц</a:t>
            </a:r>
          </a:p>
          <a:p>
            <a:pPr lvl="2" indent="444500">
              <a:buFont typeface="Arial" pitchFamily="34" charset="0"/>
              <a:buChar char="•"/>
            </a:pPr>
            <a:r>
              <a:rPr lang="ru-RU" sz="2800" dirty="0" smtClean="0"/>
              <a:t>Спортивный зал в </a:t>
            </a:r>
            <a:r>
              <a:rPr lang="ru-RU" sz="2800" dirty="0" err="1" smtClean="0"/>
              <a:t>пристрое</a:t>
            </a:r>
            <a:endParaRPr lang="ru-RU" sz="2800" dirty="0" smtClean="0"/>
          </a:p>
          <a:p>
            <a:pPr lvl="2" indent="444500"/>
            <a:endParaRPr lang="ru-RU" sz="2800" dirty="0" smtClean="0"/>
          </a:p>
          <a:p>
            <a:pPr lvl="2" indent="444500">
              <a:buFont typeface="Arial" pitchFamily="34" charset="0"/>
              <a:buChar char="•"/>
            </a:pPr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Расходы средств бюджета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</a:rPr>
              <a:t>Средний балл ЕГЭ-2013 </a:t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3600" b="1" dirty="0">
                <a:latin typeface="Times New Roman" pitchFamily="18" charset="0"/>
              </a:rPr>
              <a:t>по математике</a:t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(Ленинский район)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1857364"/>
          <a:ext cx="9144000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6500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Расходы средств бюджета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43116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1" indent="538163">
              <a:buFont typeface="Arial" pitchFamily="34" charset="0"/>
              <a:buChar char="•"/>
            </a:pPr>
            <a:r>
              <a:rPr lang="ru-RU" sz="3200" dirty="0" smtClean="0"/>
              <a:t> Ремонт напольного покрытия в 14-ти 			кабинетах</a:t>
            </a:r>
          </a:p>
          <a:p>
            <a:pPr marL="174625" lvl="1" indent="538163">
              <a:buFont typeface="Arial" pitchFamily="34" charset="0"/>
              <a:buChar char="•"/>
            </a:pPr>
            <a:r>
              <a:rPr lang="ru-RU" sz="3200" dirty="0" smtClean="0"/>
              <a:t>Ковровое покрытие в кабинете №30</a:t>
            </a:r>
          </a:p>
          <a:p>
            <a:pPr marL="174625" lvl="1" indent="538163">
              <a:buFont typeface="Arial" pitchFamily="34" charset="0"/>
              <a:buChar char="•"/>
            </a:pPr>
            <a:r>
              <a:rPr lang="ru-RU" sz="3200" dirty="0" smtClean="0"/>
              <a:t>Частичный косметический ремонт в 6-ти 		и полный в одном кабинете</a:t>
            </a:r>
          </a:p>
          <a:p>
            <a:pPr marL="174625" lvl="1" indent="538163">
              <a:buFont typeface="Arial" pitchFamily="34" charset="0"/>
              <a:buChar char="•"/>
            </a:pPr>
            <a:r>
              <a:rPr lang="ru-RU" sz="3200" dirty="0" smtClean="0"/>
              <a:t>Кабинки в женских туалетах</a:t>
            </a:r>
          </a:p>
          <a:p>
            <a:pPr marL="174625" lvl="1" indent="538163">
              <a:buFont typeface="Arial" pitchFamily="34" charset="0"/>
              <a:buChar char="•"/>
            </a:pPr>
            <a:r>
              <a:rPr lang="ru-RU" sz="3200" dirty="0" smtClean="0"/>
              <a:t>Отремонтированы 5 крылец</a:t>
            </a:r>
          </a:p>
          <a:p>
            <a:pPr marL="174625" lvl="1" indent="538163">
              <a:buFont typeface="Arial" pitchFamily="34" charset="0"/>
              <a:buChar char="•"/>
            </a:pPr>
            <a:r>
              <a:rPr lang="ru-RU" sz="3200" dirty="0" smtClean="0"/>
              <a:t>Раздевалка для учителей</a:t>
            </a:r>
          </a:p>
          <a:p>
            <a:pPr marL="174625" lvl="1" indent="538163"/>
            <a:endParaRPr lang="ru-RU" sz="3200" dirty="0" smtClean="0"/>
          </a:p>
          <a:p>
            <a:pPr marL="174625" lvl="1" indent="538163">
              <a:buFont typeface="Arial" pitchFamily="34" charset="0"/>
              <a:buChar char="•"/>
            </a:pPr>
            <a:endParaRPr lang="ru-RU" sz="3200" dirty="0" smtClean="0"/>
          </a:p>
          <a:p>
            <a:pPr lvl="1" indent="712788">
              <a:buFont typeface="Arial" pitchFamily="34" charset="0"/>
              <a:buChar char="•"/>
            </a:pP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</a:rPr>
              <a:t>Средний балл ЕГЭ-2013 </a:t>
            </a:r>
            <a:br>
              <a:rPr lang="ru-RU" sz="3600" b="1">
                <a:latin typeface="Times New Roman" pitchFamily="18" charset="0"/>
              </a:rPr>
            </a:br>
            <a:r>
              <a:rPr lang="ru-RU" sz="3600" b="1">
                <a:latin typeface="Times New Roman" pitchFamily="18" charset="0"/>
              </a:rPr>
              <a:t>по русскому языку</a:t>
            </a:r>
            <a:br>
              <a:rPr lang="ru-RU" sz="3600" b="1">
                <a:latin typeface="Times New Roman" pitchFamily="18" charset="0"/>
              </a:rPr>
            </a:br>
            <a:r>
              <a:rPr lang="ru-RU" sz="2800" b="1">
                <a:latin typeface="Times New Roman" pitchFamily="18" charset="0"/>
              </a:rPr>
              <a:t>(Ленинский район)</a:t>
            </a:r>
            <a:endParaRPr lang="ru-RU" sz="2800" b="1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57158" y="1785926"/>
          <a:ext cx="8286759" cy="521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</a:rPr>
              <a:t>Средний балл ЕГЭ-2013 </a:t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3600" b="1" dirty="0">
                <a:latin typeface="Times New Roman" pitchFamily="18" charset="0"/>
              </a:rPr>
              <a:t>по биологии</a:t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(Ленинский район)</a:t>
            </a:r>
            <a:endParaRPr lang="ru-RU" sz="28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0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14282" y="1857364"/>
          <a:ext cx="878687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</a:rPr>
              <a:t>Средний балл ЕГЭ-2013 </a:t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3600" b="1" dirty="0">
                <a:latin typeface="Times New Roman" pitchFamily="18" charset="0"/>
              </a:rPr>
              <a:t>по </a:t>
            </a:r>
            <a:r>
              <a:rPr lang="ru-RU" sz="3600" b="1" dirty="0" smtClean="0">
                <a:latin typeface="Times New Roman" pitchFamily="18" charset="0"/>
              </a:rPr>
              <a:t>химии</a:t>
            </a: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(Ленинский район)</a:t>
            </a:r>
            <a:endParaRPr lang="ru-RU" sz="2800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42844" y="1857364"/>
          <a:ext cx="8858282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</a:rPr>
              <a:t>Средний балл ЕГЭ-2013 </a:t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3600" b="1" dirty="0">
                <a:latin typeface="Times New Roman" pitchFamily="18" charset="0"/>
              </a:rPr>
              <a:t>по </a:t>
            </a:r>
            <a:r>
              <a:rPr lang="ru-RU" sz="3600" b="1" dirty="0" smtClean="0">
                <a:latin typeface="Times New Roman" pitchFamily="18" charset="0"/>
              </a:rPr>
              <a:t>физике</a:t>
            </a: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(Ленинский район)</a:t>
            </a:r>
            <a:endParaRPr lang="ru-RU" sz="28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00034" y="2000240"/>
          <a:ext cx="821537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</a:rPr>
              <a:t>Средний балл ЕГЭ-2013 </a:t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3600" b="1" dirty="0">
                <a:latin typeface="Times New Roman" pitchFamily="18" charset="0"/>
              </a:rPr>
              <a:t>по информатике</a:t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(Ленинский район)</a:t>
            </a:r>
            <a:endParaRPr lang="ru-RU" sz="28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0" y="1928802"/>
          <a:ext cx="9144000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</a:rPr>
              <a:t>Средний балл ЕГЭ-2013 </a:t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3600" b="1" dirty="0">
                <a:latin typeface="Times New Roman" pitchFamily="18" charset="0"/>
              </a:rPr>
              <a:t>по </a:t>
            </a:r>
            <a:r>
              <a:rPr lang="ru-RU" sz="3600" b="1" dirty="0" smtClean="0">
                <a:latin typeface="Times New Roman" pitchFamily="18" charset="0"/>
              </a:rPr>
              <a:t>обществознанию</a:t>
            </a: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(Ленинский район)</a:t>
            </a:r>
            <a:endParaRPr lang="ru-RU" sz="28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71472" y="1928802"/>
          <a:ext cx="8286776" cy="471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Доля выпускников, набравших в сумме 225 или более баллов на ЕГЭ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</a:rPr>
              <a:t>(Ленинский район)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2285992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2844" y="2272129"/>
            <a:ext cx="835824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«СОШ №32» - 19,2%</a:t>
            </a:r>
          </a:p>
          <a:p>
            <a:pPr marL="914400" indent="-9144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МБОУ «СОШ №2» - 17,5%</a:t>
            </a:r>
          </a:p>
          <a:p>
            <a:pPr marL="914400" indent="-9144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МБОУ «СОШ №6» - 8,8%</a:t>
            </a:r>
          </a:p>
          <a:p>
            <a:pPr marL="914400" indent="-9144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МАОУ «СОШ №28» - 7,5%</a:t>
            </a:r>
          </a:p>
          <a:p>
            <a:pPr marL="914400" indent="-9144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МБОУ «СОШ №21» - 4,2%</a:t>
            </a:r>
          </a:p>
          <a:p>
            <a:pPr marL="914400" indent="-914400">
              <a:buAutoNum type="arabicPeriod"/>
            </a:pPr>
            <a:endParaRPr lang="ru-RU" sz="2400" dirty="0" smtClean="0">
              <a:latin typeface="+mn-lt"/>
            </a:endParaRPr>
          </a:p>
          <a:p>
            <a:pPr marL="914400" indent="-9144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3666291</TotalTime>
  <Words>249</Words>
  <Application>Microsoft Office PowerPoint</Application>
  <PresentationFormat>Экран (4:3)</PresentationFormat>
  <Paragraphs>72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Палитра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Поступили все.  На бюджет -  75%.  </vt:lpstr>
      <vt:lpstr>Слайд 11</vt:lpstr>
      <vt:lpstr>Слайд 12</vt:lpstr>
      <vt:lpstr>Слайд 13</vt:lpstr>
      <vt:lpstr>Слайд 14</vt:lpstr>
      <vt:lpstr>Слайд 15</vt:lpstr>
      <vt:lpstr> 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adminloc</cp:lastModifiedBy>
  <cp:revision>200</cp:revision>
  <dcterms:created xsi:type="dcterms:W3CDTF">2006-08-31T02:42:43Z</dcterms:created>
  <dcterms:modified xsi:type="dcterms:W3CDTF">2013-09-04T09:56:38Z</dcterms:modified>
</cp:coreProperties>
</file>