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sldIdLst>
    <p:sldId id="273" r:id="rId3"/>
    <p:sldId id="259" r:id="rId4"/>
    <p:sldId id="258" r:id="rId5"/>
    <p:sldId id="260" r:id="rId6"/>
    <p:sldId id="261" r:id="rId7"/>
    <p:sldId id="268" r:id="rId8"/>
    <p:sldId id="262" r:id="rId9"/>
    <p:sldId id="269" r:id="rId10"/>
    <p:sldId id="264" r:id="rId11"/>
    <p:sldId id="270" r:id="rId12"/>
    <p:sldId id="267" r:id="rId13"/>
    <p:sldId id="272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2" autoAdjust="0"/>
    <p:restoredTop sz="94660"/>
  </p:normalViewPr>
  <p:slideViewPr>
    <p:cSldViewPr>
      <p:cViewPr varScale="1">
        <p:scale>
          <a:sx n="113" d="100"/>
          <a:sy n="113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17593A00-8540-497C-B146-6C49C3474D1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555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07D8DA-71A4-4D77-8657-9F42ADE85BE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578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3962D-5E6C-4E3F-B0FE-255C8FB111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0194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F0BC40-FC84-40C2-8453-899C40A07EF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9721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5C44CD39-8116-48D4-995A-A806A39466B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55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AA4CF-CA43-4777-B315-47BE2A50625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668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3BEE0-28F2-4D06-A238-56940D7954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397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BC158-063C-4062-8F31-E3462DC953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279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92158-BC10-491C-9B49-EF71E8F461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142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A084C-40B5-4955-B21A-D796C7DED7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809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5123C-24C3-4B32-B017-11B6DCC3FBC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95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B25DD019-C40F-4E27-B419-8DB1B075EE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61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980728"/>
            <a:ext cx="7772400" cy="1113248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smtClean="0"/>
              <a:t>ИТОГОВОЕ СОБЕСЕДОВАНИЕ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4400" dirty="0" smtClean="0"/>
              <a:t>Общие положения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400" dirty="0" smtClean="0"/>
              <a:t>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400" dirty="0"/>
              <a:t> </a:t>
            </a:r>
            <a:r>
              <a:rPr lang="ru-RU" sz="4400" dirty="0" smtClean="0"/>
              <a:t>       Структура, модель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400" dirty="0"/>
              <a:t> </a:t>
            </a:r>
            <a:r>
              <a:rPr lang="ru-RU" sz="4400" dirty="0" smtClean="0"/>
              <a:t>              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4400" dirty="0" smtClean="0"/>
              <a:t>              Особенности   задания           </a:t>
            </a:r>
            <a:r>
              <a:rPr lang="ru-RU" dirty="0" smtClean="0"/>
              <a:t>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0329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7524E3-9692-4FFB-AE12-B06B858A9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>
            <a:noAutofit/>
          </a:bodyPr>
          <a:lstStyle/>
          <a:p>
            <a:r>
              <a:rPr lang="ru-RU" sz="2800" dirty="0"/>
              <a:t>Подготовка к выполнению задания 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8138AAE-9D44-4B3C-8967-514A54ADB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87416"/>
          </a:xfrm>
        </p:spPr>
        <p:txBody>
          <a:bodyPr>
            <a:normAutofit/>
          </a:bodyPr>
          <a:lstStyle/>
          <a:p>
            <a:r>
              <a:rPr lang="ru-RU" dirty="0"/>
              <a:t>Обучающиеся должны знать модели строения описания, повествования, рассуждения</a:t>
            </a:r>
          </a:p>
          <a:p>
            <a:r>
              <a:rPr lang="ru-RU" dirty="0"/>
              <a:t>Необходимо помнить, что ученик выбирает не тип речи, а коммуникативную цель, а реализация определённой модели высказывания – это средство достижения этой цели. (Это особенно важно при оценке ответа)</a:t>
            </a:r>
          </a:p>
          <a:p>
            <a:r>
              <a:rPr lang="ru-RU" dirty="0"/>
              <a:t>Важно объяснить ученику, что его задача – </a:t>
            </a:r>
            <a:r>
              <a:rPr lang="ru-RU" b="1" dirty="0"/>
              <a:t>создать целостный текст,</a:t>
            </a:r>
            <a:r>
              <a:rPr lang="ru-RU" dirty="0"/>
              <a:t> а не ответить на вопросы, которые ему предложены!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8018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640112"/>
          </a:xfrm>
        </p:spPr>
        <p:txBody>
          <a:bodyPr>
            <a:noAutofit/>
          </a:bodyPr>
          <a:lstStyle/>
          <a:p>
            <a:r>
              <a:rPr lang="ru-RU" sz="3200" dirty="0"/>
              <a:t>Особенности задания 4 (диалог):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340768"/>
            <a:ext cx="7990656" cy="504056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 окончании монологического высказывания учащегося экзаменатор-собеседник задаёт три вопроса по теме; </a:t>
            </a:r>
          </a:p>
          <a:p>
            <a:r>
              <a:rPr lang="ru-RU" dirty="0"/>
              <a:t>вопросы сформулированы заранее и зафиксированы в карточке собеседника. Вопросы подобраны таким образом, что помогают расширить и разнообразить содержательный и языковой аспект речи экзаменуемого, стимулировать его к использованию новых типов речи и расширению языкового материала. </a:t>
            </a:r>
          </a:p>
          <a:p>
            <a:r>
              <a:rPr lang="ru-RU" dirty="0"/>
              <a:t>естественный переход от монолога ученика к диалогу с собеседником; </a:t>
            </a:r>
          </a:p>
          <a:p>
            <a:r>
              <a:rPr lang="ru-RU" dirty="0"/>
              <a:t>в зависимости от содержания монологического высказывания учащегося он вправе менять их последовательность, уточнять и дополнять информацию; </a:t>
            </a:r>
          </a:p>
          <a:p>
            <a:r>
              <a:rPr lang="ru-RU" dirty="0"/>
              <a:t>цель экзаменатора-собеседника – эмоционально расположить экзаменуемого к беседе, стимулировать его речевую деятельность. Если учащийся отказывается отвечать на вопросы (произносит фразы типа: «Я не знаю», «У меня нет никаких интересов», «Мне нечего рассказать» и т.п.), необходимо задать ряд стимулирующих высказывание вопросов, попытаться «разговорить» ученика. То же речевое поведение экзаменатора-собеседника рекомендовано и в ситуации односложных ответов учащихся; </a:t>
            </a:r>
          </a:p>
          <a:p>
            <a:r>
              <a:rPr lang="ru-RU" dirty="0"/>
              <a:t>диалог оценивается в целом по всем ответам учащегося на вопросы; </a:t>
            </a:r>
          </a:p>
          <a:p>
            <a:r>
              <a:rPr lang="ru-RU" dirty="0"/>
              <a:t>должна учитываться речевая ситуация; </a:t>
            </a:r>
          </a:p>
          <a:p>
            <a:r>
              <a:rPr lang="ru-RU" dirty="0"/>
              <a:t>речевое оформление заданий 3 и 4 оценивается совместно.</a:t>
            </a:r>
          </a:p>
        </p:txBody>
      </p:sp>
    </p:spTree>
    <p:extLst>
      <p:ext uri="{BB962C8B-B14F-4D97-AF65-F5344CB8AC3E}">
        <p14:creationId xmlns:p14="http://schemas.microsoft.com/office/powerpoint/2010/main" val="1663749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573957B-1573-4D63-A51F-96DAF7807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68104"/>
          </a:xfrm>
        </p:spPr>
        <p:txBody>
          <a:bodyPr>
            <a:normAutofit/>
          </a:bodyPr>
          <a:lstStyle/>
          <a:p>
            <a:r>
              <a:rPr lang="ru-RU" sz="2800" dirty="0"/>
              <a:t>Подготовка к выполнению задания 4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752DE76-587E-4162-A4B0-F9102C3E0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831432"/>
          </a:xfrm>
        </p:spPr>
        <p:txBody>
          <a:bodyPr/>
          <a:lstStyle/>
          <a:p>
            <a:r>
              <a:rPr lang="ru-RU" dirty="0"/>
              <a:t>Подготовка обучающихся к диалогу предполагает мотивацию и активизацию их речевой деятельности на уроках русского языка и во внеурочной деятельности:</a:t>
            </a:r>
          </a:p>
          <a:p>
            <a:pPr marL="0" indent="0">
              <a:buNone/>
            </a:pPr>
            <a:r>
              <a:rPr lang="ru-RU" dirty="0"/>
              <a:t>-	создание учителем коммуникативных ситуаций, побуждающих школьников к вступлению в диалог с полными, развернутыми ответами на вопросы, </a:t>
            </a:r>
          </a:p>
          <a:p>
            <a:pPr marL="0" indent="0">
              <a:buNone/>
            </a:pPr>
            <a:r>
              <a:rPr lang="ru-RU" dirty="0"/>
              <a:t>-	проведение дискуссий по актуальным проблемам школьной жизни, </a:t>
            </a:r>
          </a:p>
          <a:p>
            <a:pPr marL="0" indent="0">
              <a:buNone/>
            </a:pPr>
            <a:r>
              <a:rPr lang="ru-RU" dirty="0"/>
              <a:t>-	обсуждение литературных произведений, ярких событий культурной жизни и др.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058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>
            <a:noAutofit/>
          </a:bodyPr>
          <a:lstStyle/>
          <a:p>
            <a:r>
              <a:rPr lang="ru-RU" sz="2800" dirty="0"/>
              <a:t>Итоговое собеседование: общие положения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831432"/>
          </a:xfrm>
        </p:spPr>
        <p:txBody>
          <a:bodyPr/>
          <a:lstStyle/>
          <a:p>
            <a:r>
              <a:rPr lang="ru-RU" sz="2400" dirty="0"/>
              <a:t>Итоговое собеседование – допуск к ОГЭ.</a:t>
            </a:r>
          </a:p>
          <a:p>
            <a:r>
              <a:rPr lang="ru-RU" sz="2400" dirty="0"/>
              <a:t>Основной этап пройдёт 9 февраля 2022 года (вторая среда февраля).</a:t>
            </a:r>
          </a:p>
          <a:p>
            <a:r>
              <a:rPr lang="ru-RU" sz="2400" dirty="0"/>
              <a:t>Проводится в образовательных организациях. </a:t>
            </a:r>
          </a:p>
          <a:p>
            <a:r>
              <a:rPr lang="ru-RU" sz="2400" dirty="0"/>
              <a:t>Материалы становятся доступны в день проведения собеседования.</a:t>
            </a:r>
          </a:p>
          <a:p>
            <a:r>
              <a:rPr lang="ru-RU" sz="2400" dirty="0"/>
              <a:t> Результатом итогового собеседования является «зачёт» или «незачёт».</a:t>
            </a:r>
          </a:p>
          <a:p>
            <a:r>
              <a:rPr lang="ru-RU" sz="2400" dirty="0"/>
              <a:t> Повторное собеседование назначается в дополнительные сроки в текущем учебном году (вторая рабочая среда марта и первый рабочий понедельник мая).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39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Структура итогового собеседования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чтение текста вслух</a:t>
            </a:r>
          </a:p>
          <a:p>
            <a:r>
              <a:rPr lang="ru-RU" sz="2800" b="1" dirty="0">
                <a:solidFill>
                  <a:srgbClr val="FF0000"/>
                </a:solidFill>
              </a:rPr>
              <a:t>подробный</a:t>
            </a:r>
            <a:r>
              <a:rPr lang="ru-RU" sz="2800" dirty="0"/>
              <a:t> пересказ прочитанного текста с привлечением дополнительной информации (предложенного высказывания)</a:t>
            </a:r>
          </a:p>
          <a:p>
            <a:r>
              <a:rPr lang="ru-RU" sz="2800" dirty="0"/>
              <a:t>создание устного монологического высказывания по одной из трёх предложенных тем</a:t>
            </a:r>
          </a:p>
          <a:p>
            <a:r>
              <a:rPr lang="ru-RU" sz="2800" dirty="0"/>
              <a:t>участие в диалоге с экзаменатором-собеседником</a:t>
            </a:r>
          </a:p>
        </p:txBody>
      </p:sp>
    </p:spTree>
    <p:extLst>
      <p:ext uri="{BB962C8B-B14F-4D97-AF65-F5344CB8AC3E}">
        <p14:creationId xmlns:p14="http://schemas.microsoft.com/office/powerpoint/2010/main" val="3909272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84128"/>
          </a:xfrm>
        </p:spPr>
        <p:txBody>
          <a:bodyPr>
            <a:noAutofit/>
          </a:bodyPr>
          <a:lstStyle/>
          <a:p>
            <a:r>
              <a:rPr lang="ru-RU" sz="2800" dirty="0"/>
              <a:t>МОДЕЛЬ ИТОГОВОГО СОБЕСЕДОВАНИЯ ПО РУССКОМУ ЯЗЫКУ выпускников основной школы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87416"/>
          </a:xfrm>
        </p:spPr>
        <p:txBody>
          <a:bodyPr>
            <a:noAutofit/>
          </a:bodyPr>
          <a:lstStyle/>
          <a:p>
            <a:r>
              <a:rPr lang="ru-RU" dirty="0"/>
              <a:t>На выполнение работы отводится около 15 минут на одного участника (ОВЗ – до 45 минут).</a:t>
            </a:r>
          </a:p>
          <a:p>
            <a:r>
              <a:rPr lang="ru-RU" dirty="0"/>
              <a:t>Все задания базового уровня сложности. </a:t>
            </a:r>
          </a:p>
          <a:p>
            <a:r>
              <a:rPr lang="ru-RU" dirty="0"/>
              <a:t>Работа построена с учётом вариативности (выбор темы монологического высказывания). </a:t>
            </a:r>
          </a:p>
          <a:p>
            <a:r>
              <a:rPr lang="ru-RU" dirty="0"/>
              <a:t>Оценка ответов на все задания работы осуществляется по специально разработанным критериям с учётом соблюдения норм современного русского литературного языка. </a:t>
            </a:r>
          </a:p>
          <a:p>
            <a:r>
              <a:rPr lang="ru-RU" dirty="0"/>
              <a:t>Максимальное количество баллов, которое может получить ученик за выполнение всей устной части, – </a:t>
            </a:r>
            <a:r>
              <a:rPr lang="ru-RU" b="1" dirty="0">
                <a:solidFill>
                  <a:srgbClr val="FF0000"/>
                </a:solidFill>
              </a:rPr>
              <a:t>20.</a:t>
            </a:r>
            <a:r>
              <a:rPr lang="ru-RU" dirty="0"/>
              <a:t> </a:t>
            </a:r>
          </a:p>
          <a:p>
            <a:r>
              <a:rPr lang="ru-RU" dirty="0"/>
              <a:t>Ученик получает зачёт в случае, если за выполнение работы он набрал 10 или более баллов </a:t>
            </a:r>
            <a:r>
              <a:rPr lang="ru-RU" dirty="0" smtClean="0"/>
              <a:t>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6861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7772400" cy="864096"/>
          </a:xfrm>
        </p:spPr>
        <p:txBody>
          <a:bodyPr>
            <a:normAutofit fontScale="90000"/>
          </a:bodyPr>
          <a:lstStyle/>
          <a:p>
            <a:r>
              <a:rPr lang="ru-RU" dirty="0"/>
              <a:t>Особенности задания 1 (чтение текста):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08912" cy="4968552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будут предложены тексты научно-популярного стиля о выдающихся людях России; </a:t>
            </a:r>
          </a:p>
          <a:p>
            <a:r>
              <a:rPr lang="ru-RU" dirty="0"/>
              <a:t>текст сопровождается иллюстрациями, которые помогут учащемуся наиболее полно сформировать представление о человеке – герое текста;</a:t>
            </a:r>
          </a:p>
          <a:p>
            <a:r>
              <a:rPr lang="ru-RU" dirty="0"/>
              <a:t> объём текстов варьируется в пределах до 200 слов; </a:t>
            </a:r>
          </a:p>
          <a:p>
            <a:r>
              <a:rPr lang="ru-RU" dirty="0"/>
              <a:t>контролируются навыки техники осмысленного чтения: проверяется понимание экзаменуемым содержания читаемого, которое проявляется в правильном оформлении фонетической стороны устной речи: темпе чтения, соответствии интонации знакам препинания текста (</a:t>
            </a:r>
            <a:r>
              <a:rPr lang="ru-RU" dirty="0" err="1"/>
              <a:t>паузация</a:t>
            </a:r>
            <a:r>
              <a:rPr lang="ru-RU" dirty="0"/>
              <a:t>, словесное ударение, повышение – понижение громкости голоса), соблюдении орфоэпических и грамматических норм, отсутствии искажений слов; </a:t>
            </a:r>
          </a:p>
          <a:p>
            <a:r>
              <a:rPr lang="ru-RU" dirty="0"/>
              <a:t>проверяются умения учащихся видеть и использовать при чтении графические символы, в частности знак ударения, который сопровождает имена собственные и сложные термины (например, </a:t>
            </a:r>
            <a:r>
              <a:rPr lang="ru-RU" dirty="0" err="1"/>
              <a:t>Гага́рин</a:t>
            </a:r>
            <a:r>
              <a:rPr lang="ru-RU" dirty="0"/>
              <a:t>, </a:t>
            </a:r>
            <a:r>
              <a:rPr lang="ru-RU" dirty="0" err="1"/>
              <a:t>Байкону́р</a:t>
            </a:r>
            <a:r>
              <a:rPr lang="ru-RU" dirty="0"/>
              <a:t>);</a:t>
            </a:r>
          </a:p>
          <a:p>
            <a:r>
              <a:rPr lang="ru-RU" dirty="0"/>
              <a:t>текст содержит </a:t>
            </a:r>
            <a:r>
              <a:rPr lang="ru-RU" dirty="0">
                <a:solidFill>
                  <a:srgbClr val="FF0000"/>
                </a:solidFill>
              </a:rPr>
              <a:t>имена числительные</a:t>
            </a:r>
            <a:r>
              <a:rPr lang="ru-RU" dirty="0"/>
              <a:t>, которые представлены в цифровой форме записи и использованы в одном из косвенных падежей, поэтому учащимся при чтении необходимо правильно его просклонять (к примеру, «Продолжительность полёта Гагарина равнялась 108 минутам»). </a:t>
            </a:r>
          </a:p>
          <a:p>
            <a:r>
              <a:rPr lang="ru-RU" dirty="0"/>
              <a:t>На подготовку к заданию учащимся отводится 2 минуты. При подготовке экзаменуемый имеет право делать графические пометы, вести краткие записи (подчёркивать ключевые или трудные слова и выражения) в КИМ.</a:t>
            </a:r>
          </a:p>
        </p:txBody>
      </p:sp>
    </p:spTree>
    <p:extLst>
      <p:ext uri="{BB962C8B-B14F-4D97-AF65-F5344CB8AC3E}">
        <p14:creationId xmlns:p14="http://schemas.microsoft.com/office/powerpoint/2010/main" val="234688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5F40F8B-F10C-4FD8-ABA6-9515D63FD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84128"/>
          </a:xfrm>
        </p:spPr>
        <p:txBody>
          <a:bodyPr>
            <a:noAutofit/>
          </a:bodyPr>
          <a:lstStyle/>
          <a:p>
            <a:r>
              <a:rPr lang="ru-RU" sz="2800" dirty="0"/>
              <a:t>Подготовка к выполнению задания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055307-E7A2-4351-9441-0BA2B65D8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56792"/>
            <a:ext cx="7772400" cy="4615408"/>
          </a:xfrm>
        </p:spPr>
        <p:txBody>
          <a:bodyPr/>
          <a:lstStyle/>
          <a:p>
            <a:r>
              <a:rPr lang="ru-RU" dirty="0"/>
              <a:t>Всегда обращаем внимание на темп чтения, интонацию. (Типичные ошибки – слишком быстрый темп, монотонное чтение, неуместная интонация конца предложения при чтении сложных предложений, отсутствие восклицательной и вопросительной интонации и др.)</a:t>
            </a:r>
          </a:p>
          <a:p>
            <a:r>
              <a:rPr lang="ru-RU" dirty="0"/>
              <a:t>Всегда при чтении текстов, любом устном высказывании исправляем ошибки в ударении, образовании форм слова! </a:t>
            </a:r>
          </a:p>
          <a:p>
            <a:r>
              <a:rPr lang="ru-RU" dirty="0"/>
              <a:t>Необходимо повторить правила склонения числительных и регулярно выполнять упражнения, направленные на повторение правил употребления числительных.</a:t>
            </a:r>
          </a:p>
        </p:txBody>
      </p:sp>
    </p:spTree>
    <p:extLst>
      <p:ext uri="{BB962C8B-B14F-4D97-AF65-F5344CB8AC3E}">
        <p14:creationId xmlns:p14="http://schemas.microsoft.com/office/powerpoint/2010/main" val="3880527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04664"/>
            <a:ext cx="7772400" cy="720080"/>
          </a:xfrm>
        </p:spPr>
        <p:txBody>
          <a:bodyPr>
            <a:noAutofit/>
          </a:bodyPr>
          <a:lstStyle/>
          <a:p>
            <a:r>
              <a:rPr lang="ru-RU" sz="3200" dirty="0"/>
              <a:t>Особенности задания 2 (пересказ прочитанного текста):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759424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Объём текста для чтения на экзамене составляет до 200 слов, поэтому во втором задании учащимся будет предложено пересказать текст </a:t>
            </a:r>
            <a:r>
              <a:rPr lang="ru-RU" b="1" dirty="0">
                <a:solidFill>
                  <a:srgbClr val="FF0000"/>
                </a:solidFill>
              </a:rPr>
              <a:t>подробно</a:t>
            </a:r>
            <a:r>
              <a:rPr lang="ru-RU" dirty="0"/>
              <a:t>, а также включить в него предложенное высказывание. </a:t>
            </a:r>
          </a:p>
          <a:p>
            <a:r>
              <a:rPr lang="ru-RU" dirty="0"/>
              <a:t>При подготовке к заданию экзаменуемый должен определить, в какой части текста использование высказывания логично и уместно. </a:t>
            </a:r>
          </a:p>
          <a:p>
            <a:r>
              <a:rPr lang="ru-RU" dirty="0"/>
              <a:t>Важно, чтобы пересказ и включённое в него высказывание составляли цельный текст. </a:t>
            </a:r>
          </a:p>
          <a:p>
            <a:r>
              <a:rPr lang="ru-RU" dirty="0"/>
              <a:t>Высказывание должно быть введено любым из способов цитирования. </a:t>
            </a:r>
          </a:p>
          <a:p>
            <a:r>
              <a:rPr lang="ru-RU" dirty="0"/>
              <a:t>Экзаменуемый во время пересказа имеет право зачитать высказывание. </a:t>
            </a:r>
          </a:p>
          <a:p>
            <a:r>
              <a:rPr lang="ru-RU" dirty="0"/>
              <a:t>Время на подготовку составляет 2 минуты. </a:t>
            </a:r>
          </a:p>
          <a:p>
            <a:r>
              <a:rPr lang="ru-RU" dirty="0"/>
              <a:t>Обратим внимание, что учащийся, выполняя задание 1, уже обращался к данному тексту, работал с его содержанием, поэтому при подготовке к пересказу должен сосредоточиться на анализе высказывания и включении его в свой текст.</a:t>
            </a:r>
          </a:p>
        </p:txBody>
      </p:sp>
    </p:spTree>
    <p:extLst>
      <p:ext uri="{BB962C8B-B14F-4D97-AF65-F5344CB8AC3E}">
        <p14:creationId xmlns:p14="http://schemas.microsoft.com/office/powerpoint/2010/main" val="4043718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80E0AA8-3182-479A-A1A2-33E6AC8F2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568104"/>
          </a:xfrm>
        </p:spPr>
        <p:txBody>
          <a:bodyPr>
            <a:normAutofit/>
          </a:bodyPr>
          <a:lstStyle/>
          <a:p>
            <a:r>
              <a:rPr lang="ru-RU" sz="2800" dirty="0"/>
              <a:t>Подготовка к выполнению задания 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8B45ABF-2B37-4BBC-BD63-F7893FAA2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047456"/>
          </a:xfrm>
        </p:spPr>
        <p:txBody>
          <a:bodyPr/>
          <a:lstStyle/>
          <a:p>
            <a:r>
              <a:rPr lang="ru-RU" dirty="0"/>
              <a:t>Научить работать с текстом при подготовке к чтению вслух:</a:t>
            </a:r>
          </a:p>
          <a:p>
            <a:pPr marL="0" indent="0">
              <a:buNone/>
            </a:pPr>
            <a:r>
              <a:rPr lang="ru-RU" dirty="0"/>
              <a:t>	- подчеркнуть имена собственные;</a:t>
            </a:r>
          </a:p>
          <a:p>
            <a:pPr marL="0" indent="0">
              <a:buNone/>
            </a:pPr>
            <a:r>
              <a:rPr lang="ru-RU" dirty="0"/>
              <a:t>	- выделить ключевые слова в каждом абзаце;</a:t>
            </a:r>
          </a:p>
          <a:p>
            <a:pPr marL="0" indent="0">
              <a:buNone/>
            </a:pPr>
            <a:r>
              <a:rPr lang="ru-RU" dirty="0"/>
              <a:t>	- определить </a:t>
            </a:r>
            <a:r>
              <a:rPr lang="ru-RU" dirty="0" err="1"/>
              <a:t>микротемы</a:t>
            </a:r>
            <a:r>
              <a:rPr lang="ru-RU" dirty="0"/>
              <a:t>.</a:t>
            </a:r>
          </a:p>
          <a:p>
            <a:r>
              <a:rPr lang="ru-RU" dirty="0"/>
              <a:t>При подготовке к пересказу</a:t>
            </a:r>
          </a:p>
          <a:p>
            <a:pPr marL="0" indent="0">
              <a:buNone/>
            </a:pPr>
            <a:r>
              <a:rPr lang="ru-RU" dirty="0"/>
              <a:t>	- определить, что нужно выписать на поле для заметок 	(ключевые слова? даты? имена? … ?)</a:t>
            </a:r>
          </a:p>
          <a:p>
            <a:pPr marL="0" indent="0">
              <a:buNone/>
            </a:pPr>
            <a:r>
              <a:rPr lang="ru-RU" dirty="0"/>
              <a:t>	- найти место для логичного включения высказывания 	(это упражнение можно регулярно выполнять отдельно, 	не пересказывая текст)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58943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712120"/>
          </a:xfrm>
        </p:spPr>
        <p:txBody>
          <a:bodyPr>
            <a:noAutofit/>
          </a:bodyPr>
          <a:lstStyle/>
          <a:p>
            <a:r>
              <a:rPr lang="ru-RU" sz="3200" dirty="0"/>
              <a:t>Особенности задания 3 (монологическое высказывание):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064896" cy="461540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три варианта монолога имеют примерно одинаковую сложность, но они отличаются целями, которые реализуются, набором специфических средств; </a:t>
            </a:r>
          </a:p>
          <a:p>
            <a:r>
              <a:rPr lang="ru-RU" dirty="0"/>
              <a:t>темы монологов соответствуют знаниям, жизненному опыту, интересам и психологическим особенностям школьников данного возраста, они посвящены школе, семье, увлечениям подростков;</a:t>
            </a:r>
          </a:p>
          <a:p>
            <a:r>
              <a:rPr lang="ru-RU" dirty="0"/>
              <a:t> монологическое тематическое высказывание создаётся с опорой на вербальную и визуальную информацию; </a:t>
            </a:r>
          </a:p>
          <a:p>
            <a:r>
              <a:rPr lang="ru-RU" dirty="0"/>
              <a:t>на подготовку учащимся даётся 1 минута, в течение которой они могут собраться с мыслями, продумать содержание своего монолога, сделать пометы или записи на листке для подготовки; </a:t>
            </a:r>
          </a:p>
          <a:p>
            <a:r>
              <a:rPr lang="ru-RU" dirty="0"/>
              <a:t>важен объём монологического высказывания, он должен составлять не менее 10 фраз; </a:t>
            </a:r>
          </a:p>
          <a:p>
            <a:r>
              <a:rPr lang="ru-RU" dirty="0"/>
              <a:t>учащийся должен учитывать речевую ситуацию; </a:t>
            </a:r>
          </a:p>
          <a:p>
            <a:r>
              <a:rPr lang="ru-RU" dirty="0"/>
              <a:t>правильность речи заданий 3 и 4 оценивается совместно</a:t>
            </a:r>
          </a:p>
        </p:txBody>
      </p:sp>
    </p:spTree>
    <p:extLst>
      <p:ext uri="{BB962C8B-B14F-4D97-AF65-F5344CB8AC3E}">
        <p14:creationId xmlns:p14="http://schemas.microsoft.com/office/powerpoint/2010/main" val="40518938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059F7B4-AE4D-4557-8201-5559DCA227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421</TotalTime>
  <Words>1034</Words>
  <Application>Microsoft Office PowerPoint</Application>
  <PresentationFormat>Экран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Cambria</vt:lpstr>
      <vt:lpstr>Rockwell</vt:lpstr>
      <vt:lpstr>Rockwell Condensed</vt:lpstr>
      <vt:lpstr>Wingdings</vt:lpstr>
      <vt:lpstr>Дерево</vt:lpstr>
      <vt:lpstr>ИТОГОВОЕ СОБЕСЕДОВАНИЕ</vt:lpstr>
      <vt:lpstr>Итоговое собеседование: общие положения</vt:lpstr>
      <vt:lpstr>Структура итогового собеседования</vt:lpstr>
      <vt:lpstr>МОДЕЛЬ ИТОГОВОГО СОБЕСЕДОВАНИЯ ПО РУССКОМУ ЯЗЫКУ выпускников основной школы </vt:lpstr>
      <vt:lpstr>Особенности задания 1 (чтение текста):</vt:lpstr>
      <vt:lpstr>Подготовка к выполнению задания 1</vt:lpstr>
      <vt:lpstr>Особенности задания 2 (пересказ прочитанного текста):</vt:lpstr>
      <vt:lpstr>Подготовка к выполнению задания 2</vt:lpstr>
      <vt:lpstr>Особенности задания 3 (монологическое высказывание):</vt:lpstr>
      <vt:lpstr>Подготовка к выполнению задания 3</vt:lpstr>
      <vt:lpstr>Особенности задания 4 (диалог):</vt:lpstr>
      <vt:lpstr>Подготовка к выполнению задания 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Влидимир</dc:creator>
  <cp:keywords/>
  <cp:lastModifiedBy>User</cp:lastModifiedBy>
  <cp:revision>35</cp:revision>
  <dcterms:created xsi:type="dcterms:W3CDTF">2019-01-27T18:00:30Z</dcterms:created>
  <dcterms:modified xsi:type="dcterms:W3CDTF">2021-12-06T11:15:27Z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TC300090669990</vt:lpwstr>
  </property>
</Properties>
</file>