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23" r:id="rId2"/>
    <p:sldId id="371" r:id="rId3"/>
    <p:sldId id="327" r:id="rId4"/>
    <p:sldId id="360" r:id="rId5"/>
    <p:sldId id="372" r:id="rId6"/>
    <p:sldId id="373" r:id="rId7"/>
    <p:sldId id="376" r:id="rId8"/>
    <p:sldId id="374" r:id="rId9"/>
    <p:sldId id="37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75" autoAdjust="0"/>
  </p:normalViewPr>
  <p:slideViewPr>
    <p:cSldViewPr>
      <p:cViewPr varScale="1">
        <p:scale>
          <a:sx n="65" d="100"/>
          <a:sy n="65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C75EC-CAD6-4F86-8639-57A77271E5D8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10A77DD-CFDD-4E04-A0E5-EF76CF3C5A5B}">
      <dgm:prSet custT="1"/>
      <dgm:spPr/>
      <dgm:t>
        <a:bodyPr/>
        <a:lstStyle/>
        <a:p>
          <a:pPr algn="ctr" rtl="0"/>
          <a:r>
            <a:rPr lang="ru-RU" sz="2400" b="1" dirty="0" smtClean="0"/>
            <a:t>Администрации города Перми </a:t>
          </a:r>
          <a:endParaRPr lang="ru-RU" sz="2400" dirty="0"/>
        </a:p>
      </dgm:t>
    </dgm:pt>
    <dgm:pt modelId="{30EF6815-A3E4-4F10-BEF5-09C6269B9F35}" type="parTrans" cxnId="{C363DE59-30C2-49DB-8215-C36FD243F4EF}">
      <dgm:prSet/>
      <dgm:spPr/>
      <dgm:t>
        <a:bodyPr/>
        <a:lstStyle/>
        <a:p>
          <a:endParaRPr lang="ru-RU"/>
        </a:p>
      </dgm:t>
    </dgm:pt>
    <dgm:pt modelId="{1BC6C348-2AFC-4B06-A4AD-04B202BF8E7D}" type="sibTrans" cxnId="{C363DE59-30C2-49DB-8215-C36FD243F4EF}">
      <dgm:prSet/>
      <dgm:spPr/>
      <dgm:t>
        <a:bodyPr/>
        <a:lstStyle/>
        <a:p>
          <a:endParaRPr lang="ru-RU"/>
        </a:p>
      </dgm:t>
    </dgm:pt>
    <dgm:pt modelId="{260E0C71-E36D-463B-BF9A-1194051DE25D}">
      <dgm:prSet custT="1"/>
      <dgm:spPr/>
      <dgm:t>
        <a:bodyPr/>
        <a:lstStyle/>
        <a:p>
          <a:pPr algn="just" rtl="0"/>
          <a:r>
            <a:rPr lang="ru-RU" sz="2000" dirty="0" smtClean="0"/>
            <a:t>закрепить территории города  за школами;</a:t>
          </a:r>
          <a:endParaRPr lang="ru-RU" sz="2000" dirty="0"/>
        </a:p>
      </dgm:t>
    </dgm:pt>
    <dgm:pt modelId="{23732E4E-4BC2-48F7-9926-A831196CD2E8}" type="parTrans" cxnId="{0F67F65B-6243-4F9D-A76D-BC360C0338E1}">
      <dgm:prSet/>
      <dgm:spPr/>
      <dgm:t>
        <a:bodyPr/>
        <a:lstStyle/>
        <a:p>
          <a:endParaRPr lang="ru-RU"/>
        </a:p>
      </dgm:t>
    </dgm:pt>
    <dgm:pt modelId="{FD84678C-E7FF-4673-BC2C-0279CCF50D17}" type="sibTrans" cxnId="{0F67F65B-6243-4F9D-A76D-BC360C0338E1}">
      <dgm:prSet/>
      <dgm:spPr/>
      <dgm:t>
        <a:bodyPr/>
        <a:lstStyle/>
        <a:p>
          <a:endParaRPr lang="ru-RU"/>
        </a:p>
      </dgm:t>
    </dgm:pt>
    <dgm:pt modelId="{D6F4DFCF-322F-4BEB-BDA4-18523D341787}">
      <dgm:prSet custT="1"/>
      <dgm:spPr/>
      <dgm:t>
        <a:bodyPr/>
        <a:lstStyle/>
        <a:p>
          <a:pPr algn="just" rtl="0"/>
          <a:r>
            <a:rPr lang="ru-RU" sz="2000" dirty="0" smtClean="0"/>
            <a:t>вести учет детей, подлежащих обучению. </a:t>
          </a:r>
          <a:endParaRPr lang="ru-RU" sz="2000" dirty="0"/>
        </a:p>
      </dgm:t>
    </dgm:pt>
    <dgm:pt modelId="{5640064C-AEF3-431C-A2AE-90FEDAD82F65}" type="parTrans" cxnId="{035862DF-43F3-47AC-B24C-56E1243CCA27}">
      <dgm:prSet/>
      <dgm:spPr/>
      <dgm:t>
        <a:bodyPr/>
        <a:lstStyle/>
        <a:p>
          <a:endParaRPr lang="ru-RU"/>
        </a:p>
      </dgm:t>
    </dgm:pt>
    <dgm:pt modelId="{347BCB73-85C1-4013-A567-83890C52FE3A}" type="sibTrans" cxnId="{035862DF-43F3-47AC-B24C-56E1243CCA27}">
      <dgm:prSet/>
      <dgm:spPr/>
      <dgm:t>
        <a:bodyPr/>
        <a:lstStyle/>
        <a:p>
          <a:endParaRPr lang="ru-RU"/>
        </a:p>
      </dgm:t>
    </dgm:pt>
    <dgm:pt modelId="{371CC3DD-2630-4443-97D1-CB923CA1D055}" type="pres">
      <dgm:prSet presAssocID="{B0AC75EC-CAD6-4F86-8639-57A77271E5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084C7E-478E-473F-8DA4-EEDD1B36823A}" type="pres">
      <dgm:prSet presAssocID="{910A77DD-CFDD-4E04-A0E5-EF76CF3C5A5B}" presName="parentText" presStyleLbl="node1" presStyleIdx="0" presStyleCnt="1" custLinFactNeighborX="1059" custLinFactNeighborY="-665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A7A40-D232-43D6-B5CC-BFE133CDAFEA}" type="pres">
      <dgm:prSet presAssocID="{910A77DD-CFDD-4E04-A0E5-EF76CF3C5A5B}" presName="childText" presStyleLbl="revTx" presStyleIdx="0" presStyleCnt="1" custScaleY="118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67F65B-6243-4F9D-A76D-BC360C0338E1}" srcId="{910A77DD-CFDD-4E04-A0E5-EF76CF3C5A5B}" destId="{260E0C71-E36D-463B-BF9A-1194051DE25D}" srcOrd="0" destOrd="0" parTransId="{23732E4E-4BC2-48F7-9926-A831196CD2E8}" sibTransId="{FD84678C-E7FF-4673-BC2C-0279CCF50D17}"/>
    <dgm:cxn modelId="{035862DF-43F3-47AC-B24C-56E1243CCA27}" srcId="{910A77DD-CFDD-4E04-A0E5-EF76CF3C5A5B}" destId="{D6F4DFCF-322F-4BEB-BDA4-18523D341787}" srcOrd="1" destOrd="0" parTransId="{5640064C-AEF3-431C-A2AE-90FEDAD82F65}" sibTransId="{347BCB73-85C1-4013-A567-83890C52FE3A}"/>
    <dgm:cxn modelId="{369BCA4D-00A2-44F0-9C76-28CD55254B09}" type="presOf" srcId="{260E0C71-E36D-463B-BF9A-1194051DE25D}" destId="{9FFA7A40-D232-43D6-B5CC-BFE133CDAFEA}" srcOrd="0" destOrd="0" presId="urn:microsoft.com/office/officeart/2005/8/layout/vList2"/>
    <dgm:cxn modelId="{48B6677A-86CC-41D5-AC29-62989ECF3334}" type="presOf" srcId="{B0AC75EC-CAD6-4F86-8639-57A77271E5D8}" destId="{371CC3DD-2630-4443-97D1-CB923CA1D055}" srcOrd="0" destOrd="0" presId="urn:microsoft.com/office/officeart/2005/8/layout/vList2"/>
    <dgm:cxn modelId="{5BFD2B45-F866-46A2-B21D-9CDA24037456}" type="presOf" srcId="{910A77DD-CFDD-4E04-A0E5-EF76CF3C5A5B}" destId="{86084C7E-478E-473F-8DA4-EEDD1B36823A}" srcOrd="0" destOrd="0" presId="urn:microsoft.com/office/officeart/2005/8/layout/vList2"/>
    <dgm:cxn modelId="{C363DE59-30C2-49DB-8215-C36FD243F4EF}" srcId="{B0AC75EC-CAD6-4F86-8639-57A77271E5D8}" destId="{910A77DD-CFDD-4E04-A0E5-EF76CF3C5A5B}" srcOrd="0" destOrd="0" parTransId="{30EF6815-A3E4-4F10-BEF5-09C6269B9F35}" sibTransId="{1BC6C348-2AFC-4B06-A4AD-04B202BF8E7D}"/>
    <dgm:cxn modelId="{889D8EE3-029C-43E1-8573-59F7DC61F1C0}" type="presOf" srcId="{D6F4DFCF-322F-4BEB-BDA4-18523D341787}" destId="{9FFA7A40-D232-43D6-B5CC-BFE133CDAFEA}" srcOrd="0" destOrd="1" presId="urn:microsoft.com/office/officeart/2005/8/layout/vList2"/>
    <dgm:cxn modelId="{E0EC8002-A512-47A5-BA07-95F0A4A7D8A5}" type="presParOf" srcId="{371CC3DD-2630-4443-97D1-CB923CA1D055}" destId="{86084C7E-478E-473F-8DA4-EEDD1B36823A}" srcOrd="0" destOrd="0" presId="urn:microsoft.com/office/officeart/2005/8/layout/vList2"/>
    <dgm:cxn modelId="{5BFD51A2-4CCE-4F8A-9C03-F821F8419E2D}" type="presParOf" srcId="{371CC3DD-2630-4443-97D1-CB923CA1D055}" destId="{9FFA7A40-D232-43D6-B5CC-BFE133CDAFE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F1E48-EA83-4766-A38C-9FDDD6214777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D55F34F-5B5D-4343-A653-1BB6A80017BE}">
      <dgm:prSet custT="1"/>
      <dgm:spPr/>
      <dgm:t>
        <a:bodyPr/>
        <a:lstStyle/>
        <a:p>
          <a:pPr algn="ctr" rtl="0"/>
          <a:r>
            <a:rPr lang="ru-RU" sz="2400" b="1" dirty="0" smtClean="0"/>
            <a:t>Образовательной организации </a:t>
          </a:r>
          <a:endParaRPr lang="ru-RU" sz="2400" dirty="0"/>
        </a:p>
      </dgm:t>
    </dgm:pt>
    <dgm:pt modelId="{EBD913E8-6098-48BC-913A-F0617AA52B14}" type="parTrans" cxnId="{7E64C386-D739-481B-B785-B5CA808BCA04}">
      <dgm:prSet/>
      <dgm:spPr/>
      <dgm:t>
        <a:bodyPr/>
        <a:lstStyle/>
        <a:p>
          <a:endParaRPr lang="ru-RU"/>
        </a:p>
      </dgm:t>
    </dgm:pt>
    <dgm:pt modelId="{413D4AFF-7C5A-4233-8602-6036AFC17DAF}" type="sibTrans" cxnId="{7E64C386-D739-481B-B785-B5CA808BCA04}">
      <dgm:prSet/>
      <dgm:spPr/>
      <dgm:t>
        <a:bodyPr/>
        <a:lstStyle/>
        <a:p>
          <a:endParaRPr lang="ru-RU"/>
        </a:p>
      </dgm:t>
    </dgm:pt>
    <dgm:pt modelId="{1FDAE67E-7F71-4CFE-82C8-E92441C77809}">
      <dgm:prSet custT="1"/>
      <dgm:spPr/>
      <dgm:t>
        <a:bodyPr/>
        <a:lstStyle/>
        <a:p>
          <a:pPr algn="just" rtl="0"/>
          <a:r>
            <a:rPr lang="ru-RU" sz="2000" dirty="0" smtClean="0"/>
            <a:t>принять детей, проживающих на закрепленной территории; </a:t>
          </a:r>
          <a:endParaRPr lang="ru-RU" sz="2000" dirty="0"/>
        </a:p>
      </dgm:t>
    </dgm:pt>
    <dgm:pt modelId="{93D1A263-B2D7-47E1-9577-2FFC4277045A}" type="parTrans" cxnId="{A98CB56A-E132-4D87-B9E9-C6BD31937AD5}">
      <dgm:prSet/>
      <dgm:spPr/>
      <dgm:t>
        <a:bodyPr/>
        <a:lstStyle/>
        <a:p>
          <a:endParaRPr lang="ru-RU"/>
        </a:p>
      </dgm:t>
    </dgm:pt>
    <dgm:pt modelId="{710DD34F-2D41-4D2E-BDA6-507F6CFD9FC2}" type="sibTrans" cxnId="{A98CB56A-E132-4D87-B9E9-C6BD31937AD5}">
      <dgm:prSet/>
      <dgm:spPr/>
      <dgm:t>
        <a:bodyPr/>
        <a:lstStyle/>
        <a:p>
          <a:endParaRPr lang="ru-RU"/>
        </a:p>
      </dgm:t>
    </dgm:pt>
    <dgm:pt modelId="{29BAC51B-BC88-427A-B444-19A7E2610B0D}">
      <dgm:prSet custT="1"/>
      <dgm:spPr/>
      <dgm:t>
        <a:bodyPr/>
        <a:lstStyle/>
        <a:p>
          <a:pPr algn="just" rtl="0"/>
          <a:r>
            <a:rPr lang="ru-RU" sz="2000" dirty="0" smtClean="0"/>
            <a:t>определить правила приема детей на свободные места при их наличии. </a:t>
          </a:r>
          <a:endParaRPr lang="ru-RU" sz="2000" dirty="0"/>
        </a:p>
      </dgm:t>
    </dgm:pt>
    <dgm:pt modelId="{75F1754E-DF1F-4E7C-B843-068DB9170FE9}" type="parTrans" cxnId="{24D73FA9-BCC3-4D42-9D1E-0806B39608B0}">
      <dgm:prSet/>
      <dgm:spPr/>
      <dgm:t>
        <a:bodyPr/>
        <a:lstStyle/>
        <a:p>
          <a:endParaRPr lang="ru-RU"/>
        </a:p>
      </dgm:t>
    </dgm:pt>
    <dgm:pt modelId="{7AD4DC7A-08CA-4BF9-9FCF-D666667A1D4F}" type="sibTrans" cxnId="{24D73FA9-BCC3-4D42-9D1E-0806B39608B0}">
      <dgm:prSet/>
      <dgm:spPr/>
      <dgm:t>
        <a:bodyPr/>
        <a:lstStyle/>
        <a:p>
          <a:endParaRPr lang="ru-RU"/>
        </a:p>
      </dgm:t>
    </dgm:pt>
    <dgm:pt modelId="{AF7E918F-0A46-4D11-96A7-27EFED2F10D9}" type="pres">
      <dgm:prSet presAssocID="{487F1E48-EA83-4766-A38C-9FDDD62147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EE7793-5E29-4CA0-A142-507885BE7717}" type="pres">
      <dgm:prSet presAssocID="{AD55F34F-5B5D-4343-A653-1BB6A80017BE}" presName="parentText" presStyleLbl="node1" presStyleIdx="0" presStyleCnt="1" custScaleY="109554" custLinFactNeighborX="1852" custLinFactNeighborY="-62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DF63D-965F-4082-9215-E1A3A2733B0A}" type="pres">
      <dgm:prSet presAssocID="{AD55F34F-5B5D-4343-A653-1BB6A80017BE}" presName="childText" presStyleLbl="revTx" presStyleIdx="0" presStyleCnt="1" custLinFactNeighborY="-19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B6D175-3A85-49A5-860C-74E24BFA0CC6}" type="presOf" srcId="{AD55F34F-5B5D-4343-A653-1BB6A80017BE}" destId="{70EE7793-5E29-4CA0-A142-507885BE7717}" srcOrd="0" destOrd="0" presId="urn:microsoft.com/office/officeart/2005/8/layout/vList2"/>
    <dgm:cxn modelId="{7E64C386-D739-481B-B785-B5CA808BCA04}" srcId="{487F1E48-EA83-4766-A38C-9FDDD6214777}" destId="{AD55F34F-5B5D-4343-A653-1BB6A80017BE}" srcOrd="0" destOrd="0" parTransId="{EBD913E8-6098-48BC-913A-F0617AA52B14}" sibTransId="{413D4AFF-7C5A-4233-8602-6036AFC17DAF}"/>
    <dgm:cxn modelId="{DACB92C1-5195-4973-A27B-5C0DEBBB86B1}" type="presOf" srcId="{487F1E48-EA83-4766-A38C-9FDDD6214777}" destId="{AF7E918F-0A46-4D11-96A7-27EFED2F10D9}" srcOrd="0" destOrd="0" presId="urn:microsoft.com/office/officeart/2005/8/layout/vList2"/>
    <dgm:cxn modelId="{4E98F92D-15F7-43C3-A9AC-88ED3BA46193}" type="presOf" srcId="{29BAC51B-BC88-427A-B444-19A7E2610B0D}" destId="{C1CDF63D-965F-4082-9215-E1A3A2733B0A}" srcOrd="0" destOrd="1" presId="urn:microsoft.com/office/officeart/2005/8/layout/vList2"/>
    <dgm:cxn modelId="{725A6F69-EF4A-49C2-80BD-76611BE64D6E}" type="presOf" srcId="{1FDAE67E-7F71-4CFE-82C8-E92441C77809}" destId="{C1CDF63D-965F-4082-9215-E1A3A2733B0A}" srcOrd="0" destOrd="0" presId="urn:microsoft.com/office/officeart/2005/8/layout/vList2"/>
    <dgm:cxn modelId="{A98CB56A-E132-4D87-B9E9-C6BD31937AD5}" srcId="{AD55F34F-5B5D-4343-A653-1BB6A80017BE}" destId="{1FDAE67E-7F71-4CFE-82C8-E92441C77809}" srcOrd="0" destOrd="0" parTransId="{93D1A263-B2D7-47E1-9577-2FFC4277045A}" sibTransId="{710DD34F-2D41-4D2E-BDA6-507F6CFD9FC2}"/>
    <dgm:cxn modelId="{24D73FA9-BCC3-4D42-9D1E-0806B39608B0}" srcId="{AD55F34F-5B5D-4343-A653-1BB6A80017BE}" destId="{29BAC51B-BC88-427A-B444-19A7E2610B0D}" srcOrd="1" destOrd="0" parTransId="{75F1754E-DF1F-4E7C-B843-068DB9170FE9}" sibTransId="{7AD4DC7A-08CA-4BF9-9FCF-D666667A1D4F}"/>
    <dgm:cxn modelId="{20950DA0-55D0-44EB-B36C-044F61EA6097}" type="presParOf" srcId="{AF7E918F-0A46-4D11-96A7-27EFED2F10D9}" destId="{70EE7793-5E29-4CA0-A142-507885BE7717}" srcOrd="0" destOrd="0" presId="urn:microsoft.com/office/officeart/2005/8/layout/vList2"/>
    <dgm:cxn modelId="{1F05296C-5EB7-4AAE-AD59-7E47AEDC40E9}" type="presParOf" srcId="{AF7E918F-0A46-4D11-96A7-27EFED2F10D9}" destId="{C1CDF63D-965F-4082-9215-E1A3A2733B0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183EE2-3EA9-4A4B-B31A-76B339EC83FB}" type="doc">
      <dgm:prSet loTypeId="urn:microsoft.com/office/officeart/2005/8/layout/vList2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3544E17-2CDA-4ABA-B225-659215F81179}">
      <dgm:prSet custT="1"/>
      <dgm:spPr/>
      <dgm:t>
        <a:bodyPr/>
        <a:lstStyle/>
        <a:p>
          <a:pPr rtl="0"/>
          <a:r>
            <a:rPr lang="ru-RU" sz="2000" b="1" dirty="0" smtClean="0"/>
            <a:t>Закон РФ </a:t>
          </a:r>
          <a:r>
            <a:rPr lang="ru-RU" sz="2000" dirty="0" smtClean="0"/>
            <a:t>«Об образовании</a:t>
          </a:r>
          <a:r>
            <a:rPr lang="en-US" sz="2000" dirty="0" smtClean="0"/>
            <a:t> </a:t>
          </a:r>
          <a:r>
            <a:rPr lang="ru-RU" sz="2000" dirty="0" smtClean="0"/>
            <a:t>в Российской Федерации» </a:t>
          </a:r>
          <a:br>
            <a:rPr lang="ru-RU" sz="2000" dirty="0" smtClean="0"/>
          </a:br>
          <a:r>
            <a:rPr lang="ru-RU" sz="2000" dirty="0" smtClean="0"/>
            <a:t>от 29.12.2012 № 273-ФЗ;</a:t>
          </a:r>
          <a:endParaRPr lang="ru-RU" sz="2000" dirty="0"/>
        </a:p>
      </dgm:t>
    </dgm:pt>
    <dgm:pt modelId="{43C05609-C43D-46DB-B00C-A59F32B9114E}" type="parTrans" cxnId="{35BE0B1A-131C-45D2-9839-E98EA80A965B}">
      <dgm:prSet/>
      <dgm:spPr/>
      <dgm:t>
        <a:bodyPr/>
        <a:lstStyle/>
        <a:p>
          <a:endParaRPr lang="ru-RU"/>
        </a:p>
      </dgm:t>
    </dgm:pt>
    <dgm:pt modelId="{ADAC03AD-EE03-481E-B854-693337788B2D}" type="sibTrans" cxnId="{35BE0B1A-131C-45D2-9839-E98EA80A965B}">
      <dgm:prSet/>
      <dgm:spPr/>
      <dgm:t>
        <a:bodyPr/>
        <a:lstStyle/>
        <a:p>
          <a:endParaRPr lang="ru-RU"/>
        </a:p>
      </dgm:t>
    </dgm:pt>
    <dgm:pt modelId="{52009214-194F-433E-8B6A-955765EB9ECA}">
      <dgm:prSet custT="1"/>
      <dgm:spPr/>
      <dgm:t>
        <a:bodyPr/>
        <a:lstStyle/>
        <a:p>
          <a:pPr algn="just" rtl="0"/>
          <a:r>
            <a:rPr lang="ru-RU" sz="2000" b="1" dirty="0" smtClean="0"/>
            <a:t>Приказ</a:t>
          </a:r>
          <a:r>
            <a:rPr lang="ru-RU" sz="2000" dirty="0" smtClean="0"/>
            <a:t> Министерства образования и науки РФ «Об утверждении порядка приема граждан на обучение по образовательным программам начального общего, основного общего и среднего общего  образования» от 22.01.2014  № 32</a:t>
          </a:r>
          <a:r>
            <a:rPr lang="en-US" sz="2000" dirty="0" smtClean="0"/>
            <a:t> </a:t>
          </a:r>
          <a:endParaRPr lang="ru-RU" sz="2000" dirty="0"/>
        </a:p>
      </dgm:t>
    </dgm:pt>
    <dgm:pt modelId="{BC318E22-FC16-482D-B96C-B4395AA1CC7B}" type="parTrans" cxnId="{54D475E2-EF1F-4814-9593-D26DD10035A7}">
      <dgm:prSet/>
      <dgm:spPr/>
      <dgm:t>
        <a:bodyPr/>
        <a:lstStyle/>
        <a:p>
          <a:endParaRPr lang="ru-RU"/>
        </a:p>
      </dgm:t>
    </dgm:pt>
    <dgm:pt modelId="{5D6298F4-1373-4B46-847A-439920C3FB01}" type="sibTrans" cxnId="{54D475E2-EF1F-4814-9593-D26DD10035A7}">
      <dgm:prSet/>
      <dgm:spPr/>
      <dgm:t>
        <a:bodyPr/>
        <a:lstStyle/>
        <a:p>
          <a:endParaRPr lang="ru-RU"/>
        </a:p>
      </dgm:t>
    </dgm:pt>
    <dgm:pt modelId="{20F0B7D2-2F2C-4BD2-9BDD-E1407E3E0EA3}">
      <dgm:prSet custT="1"/>
      <dgm:spPr/>
      <dgm:t>
        <a:bodyPr/>
        <a:lstStyle/>
        <a:p>
          <a:pPr algn="just" rtl="0"/>
          <a:r>
            <a:rPr lang="ru-RU" sz="2000" b="1" dirty="0" smtClean="0"/>
            <a:t>Постановление</a:t>
          </a:r>
          <a:r>
            <a:rPr lang="ru-RU" sz="2000" dirty="0" smtClean="0"/>
            <a:t> администрации города Перми от 23.01.2019 №32 </a:t>
          </a:r>
          <a:br>
            <a:rPr lang="ru-RU" sz="2000" dirty="0" smtClean="0"/>
          </a:br>
          <a:r>
            <a:rPr lang="ru-RU" sz="2000" dirty="0" smtClean="0"/>
            <a:t>«О внесении изменений в Перечень подведомственных муниципальных образовательных учреждений, реализующих программу начального общего, основного общего, среднего общего образования, закрепленных за конкретными территориями города Перми, утвержденный постановлением администрации города Перми от 04.03.2014 № 135"  </a:t>
          </a:r>
          <a:endParaRPr lang="ru-RU" sz="2000" dirty="0"/>
        </a:p>
      </dgm:t>
    </dgm:pt>
    <dgm:pt modelId="{C1EEF16C-049D-43C1-BC91-5DE7BBF53DA4}" type="parTrans" cxnId="{4DDC142C-EE0A-48BA-8201-6117C7D4706F}">
      <dgm:prSet/>
      <dgm:spPr/>
      <dgm:t>
        <a:bodyPr/>
        <a:lstStyle/>
        <a:p>
          <a:endParaRPr lang="ru-RU"/>
        </a:p>
      </dgm:t>
    </dgm:pt>
    <dgm:pt modelId="{65A4DAE2-B3FC-4419-B613-CA1858165624}" type="sibTrans" cxnId="{4DDC142C-EE0A-48BA-8201-6117C7D4706F}">
      <dgm:prSet/>
      <dgm:spPr/>
      <dgm:t>
        <a:bodyPr/>
        <a:lstStyle/>
        <a:p>
          <a:endParaRPr lang="ru-RU"/>
        </a:p>
      </dgm:t>
    </dgm:pt>
    <dgm:pt modelId="{DEDCAE77-CFAD-4F02-80E1-D795AA670D17}" type="pres">
      <dgm:prSet presAssocID="{4D183EE2-3EA9-4A4B-B31A-76B339EC83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DC2F9-0D30-4D3A-B810-5B8F96595190}" type="pres">
      <dgm:prSet presAssocID="{43544E17-2CDA-4ABA-B225-659215F811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E6B42-2154-4BFE-B9A5-554938C7B89D}" type="pres">
      <dgm:prSet presAssocID="{ADAC03AD-EE03-481E-B854-693337788B2D}" presName="spacer" presStyleCnt="0"/>
      <dgm:spPr/>
    </dgm:pt>
    <dgm:pt modelId="{9B7E18A0-B831-4CF5-9748-FDEBE77DCAB9}" type="pres">
      <dgm:prSet presAssocID="{52009214-194F-433E-8B6A-955765EB9E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3BCFE-1531-49B8-ACFB-958EE448D4E4}" type="pres">
      <dgm:prSet presAssocID="{5D6298F4-1373-4B46-847A-439920C3FB01}" presName="spacer" presStyleCnt="0"/>
      <dgm:spPr/>
    </dgm:pt>
    <dgm:pt modelId="{B883B060-CFA2-4ACE-9070-DC059ADD3C7B}" type="pres">
      <dgm:prSet presAssocID="{20F0B7D2-2F2C-4BD2-9BDD-E1407E3E0E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4F105B-7E74-4612-BC72-92530C93A2F0}" type="presOf" srcId="{20F0B7D2-2F2C-4BD2-9BDD-E1407E3E0EA3}" destId="{B883B060-CFA2-4ACE-9070-DC059ADD3C7B}" srcOrd="0" destOrd="0" presId="urn:microsoft.com/office/officeart/2005/8/layout/vList2"/>
    <dgm:cxn modelId="{F8A57009-4CEB-48A3-91F2-3647C1DD0202}" type="presOf" srcId="{4D183EE2-3EA9-4A4B-B31A-76B339EC83FB}" destId="{DEDCAE77-CFAD-4F02-80E1-D795AA670D17}" srcOrd="0" destOrd="0" presId="urn:microsoft.com/office/officeart/2005/8/layout/vList2"/>
    <dgm:cxn modelId="{54D475E2-EF1F-4814-9593-D26DD10035A7}" srcId="{4D183EE2-3EA9-4A4B-B31A-76B339EC83FB}" destId="{52009214-194F-433E-8B6A-955765EB9ECA}" srcOrd="1" destOrd="0" parTransId="{BC318E22-FC16-482D-B96C-B4395AA1CC7B}" sibTransId="{5D6298F4-1373-4B46-847A-439920C3FB01}"/>
    <dgm:cxn modelId="{35BE0B1A-131C-45D2-9839-E98EA80A965B}" srcId="{4D183EE2-3EA9-4A4B-B31A-76B339EC83FB}" destId="{43544E17-2CDA-4ABA-B225-659215F81179}" srcOrd="0" destOrd="0" parTransId="{43C05609-C43D-46DB-B00C-A59F32B9114E}" sibTransId="{ADAC03AD-EE03-481E-B854-693337788B2D}"/>
    <dgm:cxn modelId="{6DB3F0FA-ECFA-47D6-867D-72193182F7D6}" type="presOf" srcId="{43544E17-2CDA-4ABA-B225-659215F81179}" destId="{FB8DC2F9-0D30-4D3A-B810-5B8F96595190}" srcOrd="0" destOrd="0" presId="urn:microsoft.com/office/officeart/2005/8/layout/vList2"/>
    <dgm:cxn modelId="{4DDC142C-EE0A-48BA-8201-6117C7D4706F}" srcId="{4D183EE2-3EA9-4A4B-B31A-76B339EC83FB}" destId="{20F0B7D2-2F2C-4BD2-9BDD-E1407E3E0EA3}" srcOrd="2" destOrd="0" parTransId="{C1EEF16C-049D-43C1-BC91-5DE7BBF53DA4}" sibTransId="{65A4DAE2-B3FC-4419-B613-CA1858165624}"/>
    <dgm:cxn modelId="{7DD218E0-C305-4033-995A-71F670FCB0AF}" type="presOf" srcId="{52009214-194F-433E-8B6A-955765EB9ECA}" destId="{9B7E18A0-B831-4CF5-9748-FDEBE77DCAB9}" srcOrd="0" destOrd="0" presId="urn:microsoft.com/office/officeart/2005/8/layout/vList2"/>
    <dgm:cxn modelId="{9886DD22-318B-4897-AEE7-3A7086F7D791}" type="presParOf" srcId="{DEDCAE77-CFAD-4F02-80E1-D795AA670D17}" destId="{FB8DC2F9-0D30-4D3A-B810-5B8F96595190}" srcOrd="0" destOrd="0" presId="urn:microsoft.com/office/officeart/2005/8/layout/vList2"/>
    <dgm:cxn modelId="{29B92982-AD29-45D8-9AC1-CD0F25A251EF}" type="presParOf" srcId="{DEDCAE77-CFAD-4F02-80E1-D795AA670D17}" destId="{D5DE6B42-2154-4BFE-B9A5-554938C7B89D}" srcOrd="1" destOrd="0" presId="urn:microsoft.com/office/officeart/2005/8/layout/vList2"/>
    <dgm:cxn modelId="{5CDFCC92-6400-42BA-8183-62D2C78867D3}" type="presParOf" srcId="{DEDCAE77-CFAD-4F02-80E1-D795AA670D17}" destId="{9B7E18A0-B831-4CF5-9748-FDEBE77DCAB9}" srcOrd="2" destOrd="0" presId="urn:microsoft.com/office/officeart/2005/8/layout/vList2"/>
    <dgm:cxn modelId="{F13412AC-3AAF-4F2A-9AC5-16D739157BB2}" type="presParOf" srcId="{DEDCAE77-CFAD-4F02-80E1-D795AA670D17}" destId="{9443BCFE-1531-49B8-ACFB-958EE448D4E4}" srcOrd="3" destOrd="0" presId="urn:microsoft.com/office/officeart/2005/8/layout/vList2"/>
    <dgm:cxn modelId="{8E64A36B-C1A5-40EE-84E1-BC50698B82F2}" type="presParOf" srcId="{DEDCAE77-CFAD-4F02-80E1-D795AA670D17}" destId="{B883B060-CFA2-4ACE-9070-DC059ADD3C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6ABC2-E33D-4C6F-B690-8B7F9F13F3EA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630E2-5D20-4680-9EBE-D4B0416C73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43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EC99C4-F42F-441F-9293-389CDDAAB626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42FDC1-2443-4C07-91A3-A5E5A7D3F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033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февраля 201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года начинается прием в первые классы общеобразовательных учреждений города Перми.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Сроки приема заявлений и порядок приема установлены Порядком приема граждан на обучение по образовательным программам начального общего, основного общего, среднего общего образования, утвержденным приказом Министерства образования и науки Российской Федерации от 22.01.2014 (далее – Порядок).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544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Где получить информацию о приеме в 1 классы, задать вопросы и получить ответ?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Единый портал Пермского образования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размещено постановление о закреплении территорий за ОУ. Также в помощь родителям  размещены информационные кейсы: «Прием в образовательные организации», «Перевод в другое ОУ», «Семейное образование», «Информация о программах начального общего образования», «Советы психолога»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Единый день открытых дверей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образовательных организациях города –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февраля 2019 года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график проведения размещен на Едином портале пермского образования.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февраля 2019 года, с 11.00 до 12.00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будет работать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Прямая телефонная линия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вопросам приема детей в первые классы: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2-059-059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Будет организована работа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Горячей линии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«Соблюдение прав граждан при организации приема в первый класс» -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11 по 15 февраля, телефоны: 212-95-20, 212-94-67.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Также вопросы можно направлять на электронную почту: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@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gorodperm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Районные отделы образования: окажут необходимую консультационную помощь, направят в ОУ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Сайты образовательных организаций: можно ознакомиться с закрепленной территорией, графиком работы ОУ по приему заявлений, списком необходимых документов, реализуемыми программами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65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Сроки приема заявлений и порядок приема установлены Приказом Министерства образования и науки Российской Федерации 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22.01.2014 №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 «Об утверждении порядка приема граждан на обучение по образовательным программам начального общего, основного общего, среднего общего образования».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Полномочия: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администрации города Перми  (Закон  РФ «Об образовании в Российской Федерации» от 29.12.2012 от № 273-ФЗ, ст.9)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закрепить территории города  за школами;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вести учет детей, подлежащих обучению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образовательного учреждения (Закон  РФ «Об образовании» от 21.12.2012 от № 273-ФЗ, ст.27)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принять детей, проживающих на закрепленной территории;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правила приема детей на свободные места при их наличии.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родителями закреплено право выбора образовательной организации (ст.44 ч.3 п.1 Закона РФ «Об образовании в Российской Федерации» от 29.12.2012 от № 273-ФЗ).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Нормативно-правовая база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Федеральный закон от 29.12.2012 № 273"Об образовании в Российской Федерации;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Приказ Министерства образования и науки Российской Федерации от 22.01.2014 № 32 «Об утверждении порядка приема граждан на обучение по образовательным программам начального общего, основного общего и среднего общего образования».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Постановление администрации города Перми от 23.01.2019 года № 32 «О внесении изменений в Перечень подведомственных муниципальных образовательных учреждений, реализующих программу  начального общего, основного общего, среднего общего  образования, закрепленных за конкретными территориями  города Перми, утвержденный постановлением администрации города Перми от 04.03.2014 № 135»;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7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соответствии с указанным Порядком ОУ обязано разместить на своем официальном сайте: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Приказ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Министерства образования и науки Российской Федерации 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22.01.2014  № 32 «Об утверждении порядка приема граждан на обучение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образовательным программам начального общего, основного общего, среднего общего образования»;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Постановление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администрации города Перми от 23.01.2019 № 32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«О внесении изменений в Перечень подведомственных муниципальных образовательных учреждений, реализующих программу  начального общего, основного общего, среднего общего образования, закрепленных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конкретными территориями города Перми, утвержденный постановлением администрации города Перми от 04.03.2014 № 135»;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Локальный акт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ОУ о порядке приема в 1 класс;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приема в ОУ;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Количество мест в 1 классах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позднее 10 календарных дней с момента издания распорядительного акта о закрепленной территории;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Наличие свободных мест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приема детей, не проживающих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закрепленной территории, не позднее 1 июля;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Примерная форма заявления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 приеме ребенка в 1 класс;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График работы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приему заявлений по приему в 1 классы.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установлении графика рекомендуем установить приемные часы во второй половине дня (с 17.00 до 20.00) в рабочие дни (понедельник – пятница) и в выходные дни (по субботам).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Прием заявлений от родителей (законных представителей) будущих первоклассников ведется в два этапа: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детей, проживающих на закрепленной за образовательным учреждением территории, - с 1 февраля до 30 июня;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детей, не зарегистрированных на закрепленной за образовательным учреждением территории, - с 1 июля до 5 сентября;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и ранее, школа может начать прием на свободные места ранее установленного строка, если закончила прием детей, проживающих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закрепленной территории.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Заявления принимаются только от родителей (законных представителей) детей с предъявлением подтверждающих документов.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45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организации приема заявлений в 1 классы в ОУ должны быть: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информационный стенд для размещения информации о графике приема документов, о количестве мест в 1 классах, наличии свободных мест для приема детей, приказов о зачислении в 1 класс и другой информации по приему в 1 классы;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пакет документов для организации приема в 1 классы: правила приема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1 класс, журнал приема заявлений в 1 классы, в котором регистрируются документы, представляемые родителями. После регистрации заявления родителям (законным представителям) детей выдается расписка в получении документов, содержащая информацию о регистрационном номере заявления о приеме ребенка в ОУ, о перечне представленных документов. Расписка заверяется подписью должностного лица ОУ, ответственного за прием документов, и печатью ОУ;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бланки документов: заявления о приеме в 1 класс, согласие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обработку персональных данных, расписка в получении документов и т.д.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961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Следует обратить внимание: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Факт ознакомления родителей (законных представителей) ребенка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лицензией на осуществление образовательной деятельности, свидетельством о государственной аккредитации ОООД, уставом ОООД фиксируется в заявлении о приеме и заверяется личной подписью родителей (законных представителей) ребенка.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Подписью родителей (законных представителей) ребенка фиксируется также согласие на обработку их персональных данных и персональных данных ребенка в порядке, установленном законодательством Российской Федерации.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организации приема заявлений родителей (законных представителей), которые являются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иностранными гражданами или лицами без гражданства: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предъявляют документ, подтверждающий легальность пребывания на территории Российской Федерации; все документы представляют на русском языке или вместе с заверенным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установленном порядке переводом на русский язык.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298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 избежание конфликтных ситуаций при организации приема документов: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 доступной и корректной форме предоставлять родителям (законным представителям) информацию по приему в первые классы;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 случае отсутствия возможности решить вопрос на уровне ОУ направлять родителей (законных представителей) для консультаций в районные отделы образования, отдел организации предоставления муниципальной услуги общего образования департамента образования.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821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Начальникам районных отделов образования: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обеспечить организацию приема в первые классы подведомственных ОУ в соответствии с нормативными документами;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вести отдельный учет обращений родителей (законных представителей)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приему в первые классы ОУ;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контролировать очередность предоставления учебных мест в первых классах подведомственных ОУ;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вести учет детей, нуждающихся в предоставлении учебных мест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первых классах и предоставлять им учебные места в ОУ, имеющих свободные места в первых классах, с учетом мнения родителей (законных представителей), места фактического проживания детей, пешеходной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транспортной доступности школ.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42FDC1-2443-4C07-91A3-A5E5A7D3F36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7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gradFill flip="none" rotWithShape="1">
          <a:gsLst>
            <a:gs pos="0">
              <a:schemeClr val="bg1"/>
            </a:gs>
            <a:gs pos="30000">
              <a:srgbClr val="FFC000">
                <a:alpha val="50000"/>
              </a:srgbClr>
            </a:gs>
            <a:gs pos="70000">
              <a:srgbClr val="FFC000">
                <a:alpha val="20000"/>
              </a:srgbClr>
            </a:gs>
            <a:gs pos="80000">
              <a:srgbClr val="FFC000">
                <a:alpha val="20000"/>
              </a:srgbClr>
            </a:gs>
            <a:gs pos="9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0"/>
            <a:ext cx="3071813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500438"/>
            <a:ext cx="7000924" cy="14287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214950"/>
            <a:ext cx="4286280" cy="1500198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57356" y="1214422"/>
            <a:ext cx="7000924" cy="5429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1979E5E1-7969-464F-8848-2CF92346876C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170E4F0-40B5-452A-91EC-C34525FC0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71438"/>
            <a:ext cx="792956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436637-A622-4B3B-AD83-E64B8468A6F5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903EB6-86A9-422C-AE6B-BB479D972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214422"/>
            <a:ext cx="7000924" cy="5429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FFFA31C1-B87D-4D88-AFE1-D091736A7940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0213723-1E98-4990-A541-FA5598D15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0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81C0A34-0AB6-45DA-BBAB-963FE7892A23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250E775C-1C72-45CC-A3B8-83899FCCE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2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EBF0698-ED8D-4A28-9077-BED1B3C17774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6FA47AC8-AFFF-4606-9F75-42F5F41F0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9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95279A26-99F7-4977-A7BA-6BC0013BCC0C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F651CA32-1286-486B-94D5-352FCC38C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8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AC28C9A-1C40-4BC9-AE9B-A59CBD78F13D}" type="datetimeFigureOut">
              <a:rPr lang="ru-RU"/>
              <a:pPr>
                <a:defRPr/>
              </a:pPr>
              <a:t>31.01.2019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4CE8D26-157C-46C4-914A-367D7ABEA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2214578" cy="10906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85728"/>
            <a:ext cx="5111750" cy="5840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21" descr="лого ДО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5253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92311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285728"/>
            <a:ext cx="6923116" cy="4441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92311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">
              <a:srgbClr val="FFC000">
                <a:alpha val="50000"/>
              </a:srgbClr>
            </a:gs>
            <a:gs pos="30000">
              <a:srgbClr val="FFC000">
                <a:alpha val="20000"/>
              </a:srgbClr>
            </a:gs>
            <a:gs pos="60000">
              <a:srgbClr val="FFC000">
                <a:alpha val="20000"/>
              </a:srgbClr>
            </a:gs>
            <a:gs pos="97000">
              <a:srgbClr val="FFC000">
                <a:alpha val="40000"/>
              </a:srgb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1357313" y="214313"/>
            <a:ext cx="75009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 bwMode="auto">
          <a:xfrm>
            <a:off x="1143000" y="1214438"/>
            <a:ext cx="77152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2060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00438"/>
            <a:ext cx="8820472" cy="14287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О приеме детей</a:t>
            </a:r>
            <a:br>
              <a:rPr lang="ru-RU" sz="3100" b="1" dirty="0" smtClean="0">
                <a:solidFill>
                  <a:srgbClr val="FF0000"/>
                </a:solidFill>
                <a:latin typeface="+mn-lt"/>
              </a:rPr>
            </a:br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в первы</a:t>
            </a:r>
            <a:r>
              <a:rPr lang="ru-RU" sz="3100" dirty="0" smtClean="0">
                <a:solidFill>
                  <a:srgbClr val="FF0000"/>
                </a:solidFill>
                <a:latin typeface="+mn-lt"/>
              </a:rPr>
              <a:t>е</a:t>
            </a:r>
            <a:r>
              <a:rPr lang="ru-RU" sz="3100" b="1" dirty="0" smtClean="0">
                <a:solidFill>
                  <a:srgbClr val="FF0000"/>
                </a:solidFill>
                <a:latin typeface="+mn-lt"/>
              </a:rPr>
              <a:t> классы образовательных организаций города Перми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ru-RU" b="1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b="1" smtClean="0">
                <a:solidFill>
                  <a:srgbClr val="FF0000"/>
                </a:solidFill>
                <a:latin typeface="+mn-lt"/>
              </a:rPr>
            </a:br>
            <a:r>
              <a:rPr lang="ru-RU" sz="2700" b="1" smtClean="0">
                <a:solidFill>
                  <a:srgbClr val="FF0000"/>
                </a:solidFill>
                <a:latin typeface="+mn-lt"/>
              </a:rPr>
              <a:t>201</a:t>
            </a:r>
            <a:r>
              <a:rPr lang="ru-RU" sz="2700" smtClean="0">
                <a:solidFill>
                  <a:srgbClr val="FF0000"/>
                </a:solidFill>
                <a:latin typeface="+mn-lt"/>
              </a:rPr>
              <a:t>9</a:t>
            </a:r>
            <a:r>
              <a:rPr lang="ru-RU" sz="2700" b="1" smtClean="0">
                <a:solidFill>
                  <a:srgbClr val="FF0000"/>
                </a:solidFill>
                <a:latin typeface="+mn-lt"/>
              </a:rPr>
              <a:t>-2020 </a:t>
            </a: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учебн</a:t>
            </a:r>
            <a:r>
              <a:rPr lang="ru-RU" sz="2700" dirty="0" smtClean="0">
                <a:solidFill>
                  <a:srgbClr val="FF0000"/>
                </a:solidFill>
                <a:latin typeface="+mn-lt"/>
              </a:rPr>
              <a:t>ый</a:t>
            </a:r>
            <a:r>
              <a:rPr lang="ru-RU" sz="2700" b="1" dirty="0" smtClean="0">
                <a:solidFill>
                  <a:srgbClr val="FF0000"/>
                </a:solidFill>
                <a:latin typeface="+mn-lt"/>
              </a:rPr>
              <a:t> год</a:t>
            </a: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родители могут </a:t>
            </a:r>
            <a:br>
              <a:rPr lang="ru-RU" dirty="0" smtClean="0"/>
            </a:br>
            <a:r>
              <a:rPr lang="ru-RU" dirty="0" smtClean="0"/>
              <a:t>получить информацию?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48430" cy="4572032"/>
          </a:xfrm>
        </p:spPr>
        <p:txBody>
          <a:bodyPr/>
          <a:lstStyle/>
          <a:p>
            <a:r>
              <a:rPr lang="ru-RU" sz="2400" dirty="0" smtClean="0"/>
              <a:t>Единый портал Пермского образования</a:t>
            </a:r>
          </a:p>
          <a:p>
            <a:r>
              <a:rPr lang="ru-RU" sz="2400" dirty="0" smtClean="0"/>
              <a:t>Единый день открытых дверей в образовательных организациях города – </a:t>
            </a:r>
            <a:r>
              <a:rPr lang="ru-RU" sz="2400" b="1" dirty="0" smtClean="0"/>
              <a:t>2 февраля 2019 года</a:t>
            </a:r>
            <a:endParaRPr lang="en-US" sz="2400" b="1" dirty="0" smtClean="0"/>
          </a:p>
          <a:p>
            <a:r>
              <a:rPr lang="ru-RU" sz="2400" dirty="0" smtClean="0"/>
              <a:t>Прямая телефонная линия </a:t>
            </a:r>
            <a:r>
              <a:rPr lang="ru-RU" sz="2400" b="1" dirty="0" smtClean="0"/>
              <a:t>5 февраля 2019 года, </a:t>
            </a:r>
            <a:br>
              <a:rPr lang="ru-RU" sz="2400" b="1" dirty="0" smtClean="0"/>
            </a:br>
            <a:r>
              <a:rPr lang="ru-RU" sz="2400" b="1" dirty="0" smtClean="0"/>
              <a:t>телефон 2-059-059</a:t>
            </a:r>
          </a:p>
          <a:p>
            <a:r>
              <a:rPr lang="ru-RU" sz="2400" dirty="0" smtClean="0"/>
              <a:t>Горячая линия </a:t>
            </a:r>
            <a:r>
              <a:rPr lang="ru-RU" sz="2400" b="1" dirty="0" smtClean="0"/>
              <a:t>с </a:t>
            </a:r>
            <a:r>
              <a:rPr lang="en-US" sz="2400" b="1" dirty="0" smtClean="0"/>
              <a:t>4</a:t>
            </a:r>
            <a:r>
              <a:rPr lang="ru-RU" sz="2400" b="1" dirty="0" smtClean="0"/>
              <a:t> по 15 февраля 2019 года</a:t>
            </a:r>
            <a:r>
              <a:rPr lang="ru-RU" sz="2400" dirty="0" smtClean="0"/>
              <a:t>, </a:t>
            </a:r>
            <a:br>
              <a:rPr lang="ru-RU" sz="2400" dirty="0" smtClean="0"/>
            </a:br>
            <a:r>
              <a:rPr lang="ru-RU" sz="2400" b="1" dirty="0" smtClean="0"/>
              <a:t>телефоны: 212-95-20, 212-94-67</a:t>
            </a:r>
          </a:p>
          <a:p>
            <a:r>
              <a:rPr lang="ru-RU" sz="2400" dirty="0" smtClean="0"/>
              <a:t>Электронная почта: </a:t>
            </a:r>
            <a:r>
              <a:rPr lang="en-US" sz="2400" b="1" dirty="0" smtClean="0"/>
              <a:t>do@gorodperm.ru</a:t>
            </a:r>
            <a:endParaRPr lang="ru-RU" sz="2400" dirty="0" smtClean="0"/>
          </a:p>
          <a:p>
            <a:r>
              <a:rPr lang="ru-RU" sz="2400" dirty="0" smtClean="0"/>
              <a:t>Районные отделы образования</a:t>
            </a:r>
          </a:p>
          <a:p>
            <a:r>
              <a:rPr lang="ru-RU" sz="2400" dirty="0" smtClean="0"/>
              <a:t>Сайты образовательных организаций</a:t>
            </a:r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80526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Единый портал пермского образования     </a:t>
            </a:r>
            <a:r>
              <a:rPr lang="en-US" sz="2000" b="1" dirty="0" smtClean="0">
                <a:solidFill>
                  <a:srgbClr val="0070C0"/>
                </a:solidFill>
              </a:rPr>
              <a:t>https://permedu.ru</a:t>
            </a:r>
            <a:r>
              <a:rPr lang="ru-RU" sz="2000" b="1" dirty="0" smtClean="0">
                <a:solidFill>
                  <a:srgbClr val="0070C0"/>
                </a:solidFill>
              </a:rPr>
              <a:t>;      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6530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Департамент образования </a:t>
            </a:r>
            <a:r>
              <a:rPr lang="en-US" sz="2000" b="1" dirty="0" smtClean="0">
                <a:solidFill>
                  <a:srgbClr val="0070C0"/>
                </a:solidFill>
              </a:rPr>
              <a:t>do@gorodperm.ru</a:t>
            </a:r>
            <a:r>
              <a:rPr lang="ru-RU" sz="2000" b="1" dirty="0" smtClean="0">
                <a:solidFill>
                  <a:srgbClr val="0070C0"/>
                </a:solidFill>
              </a:rPr>
              <a:t>;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 тел: 212-95-20, 212-94-67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313"/>
            <a:ext cx="6959126" cy="85725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Полномочия в части приема детей </a:t>
            </a:r>
            <a:br>
              <a:rPr lang="ru-RU" sz="2800" dirty="0" smtClean="0">
                <a:solidFill>
                  <a:srgbClr val="FF0000"/>
                </a:solidFill>
                <a:latin typeface="+mn-lt"/>
              </a:rPr>
            </a:br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в образовательные организации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57200" y="1340768"/>
          <a:ext cx="4043362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929190" y="1412776"/>
          <a:ext cx="38576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5572140"/>
            <a:ext cx="7748916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За родителями закреплено право выбора образовательной организации </a:t>
            </a:r>
          </a:p>
          <a:p>
            <a:pPr lvl="0"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(ст.44 ч.3 </a:t>
            </a:r>
            <a:r>
              <a:rPr lang="ru-RU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1 Закон РФ «Об образовании» от 29.12.2012 № 273-ФЗ)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500937" cy="85725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+mn-lt"/>
              </a:rPr>
              <a:t>Нормативно-правовая  база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214422"/>
          <a:ext cx="846274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должно быть на сайте ОУ?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928670"/>
            <a:ext cx="8215370" cy="5429288"/>
          </a:xfrm>
        </p:spPr>
        <p:txBody>
          <a:bodyPr/>
          <a:lstStyle/>
          <a:p>
            <a:pPr lvl="0"/>
            <a:r>
              <a:rPr lang="ru-RU" sz="1600" b="1" dirty="0" smtClean="0"/>
              <a:t>Приказ</a:t>
            </a:r>
            <a:r>
              <a:rPr lang="ru-RU" sz="1600" dirty="0" smtClean="0"/>
              <a:t> Министерства образования и науки Российской Федерации  </a:t>
            </a:r>
            <a:br>
              <a:rPr lang="ru-RU" sz="1600" dirty="0" smtClean="0"/>
            </a:br>
            <a:r>
              <a:rPr lang="ru-RU" sz="1600" dirty="0" smtClean="0"/>
              <a:t>от 22.01.2014  № 32 «Об утверждении порядка приема граждан на обучение </a:t>
            </a:r>
            <a:br>
              <a:rPr lang="ru-RU" sz="1600" dirty="0" smtClean="0"/>
            </a:br>
            <a:r>
              <a:rPr lang="ru-RU" sz="1600" dirty="0" smtClean="0"/>
              <a:t>по образовательным программам начального общего, основного общего, среднего общего образования»</a:t>
            </a:r>
          </a:p>
          <a:p>
            <a:pPr lvl="0"/>
            <a:r>
              <a:rPr lang="ru-RU" sz="1600" b="1" dirty="0" smtClean="0"/>
              <a:t>Постановление</a:t>
            </a:r>
            <a:r>
              <a:rPr lang="ru-RU" sz="1600" dirty="0" smtClean="0"/>
              <a:t> администрации города Перми от 23.01.2019 № 32 </a:t>
            </a:r>
            <a:br>
              <a:rPr lang="ru-RU" sz="1600" dirty="0" smtClean="0"/>
            </a:br>
            <a:r>
              <a:rPr lang="ru-RU" sz="1600" dirty="0" smtClean="0"/>
              <a:t>«О внесении изменений в Перечень подведомственных муниципальных образовательных учреждений, реализующих программу  начального общего, основного общего, среднего общего образования, закрепленных </a:t>
            </a:r>
            <a:br>
              <a:rPr lang="ru-RU" sz="1600" dirty="0" smtClean="0"/>
            </a:br>
            <a:r>
              <a:rPr lang="ru-RU" sz="1600" dirty="0" smtClean="0"/>
              <a:t>за конкретными территориями города Перми, утвержденный постановлением администрации города Перми от 04.03.2014 № 135»</a:t>
            </a:r>
          </a:p>
          <a:p>
            <a:pPr lvl="0"/>
            <a:r>
              <a:rPr lang="ru-RU" sz="1600" b="1" dirty="0" smtClean="0"/>
              <a:t>Локальный акт</a:t>
            </a:r>
            <a:r>
              <a:rPr lang="ru-RU" sz="1600" dirty="0" smtClean="0"/>
              <a:t> ОУ о порядке приема в 1 класс</a:t>
            </a:r>
          </a:p>
          <a:p>
            <a:pPr lvl="0"/>
            <a:r>
              <a:rPr lang="ru-RU" sz="1600" b="1" dirty="0" smtClean="0"/>
              <a:t>Сроки</a:t>
            </a:r>
            <a:r>
              <a:rPr lang="ru-RU" sz="1600" dirty="0" smtClean="0"/>
              <a:t> приема в ОУ;</a:t>
            </a:r>
          </a:p>
          <a:p>
            <a:pPr lvl="0"/>
            <a:r>
              <a:rPr lang="ru-RU" sz="1600" b="1" dirty="0" smtClean="0"/>
              <a:t>Количество мест в 1 классах </a:t>
            </a:r>
            <a:r>
              <a:rPr lang="ru-RU" sz="1600" dirty="0" smtClean="0"/>
              <a:t>не позднее 10 календарных дней с момента издания распорядительного акта о закрепленной территории</a:t>
            </a:r>
            <a:r>
              <a:rPr lang="en-US" sz="1600" dirty="0" smtClean="0"/>
              <a:t> (</a:t>
            </a:r>
            <a:r>
              <a:rPr lang="ru-RU" sz="1600" dirty="0" smtClean="0"/>
              <a:t>не позднее 1 февраля 2019 года)</a:t>
            </a:r>
          </a:p>
          <a:p>
            <a:pPr lvl="0"/>
            <a:r>
              <a:rPr lang="ru-RU" sz="1600" b="1" dirty="0" smtClean="0"/>
              <a:t>Наличие свободных мест </a:t>
            </a:r>
            <a:r>
              <a:rPr lang="ru-RU" sz="1600" dirty="0" smtClean="0"/>
              <a:t>для приема детей, не проживающих </a:t>
            </a:r>
            <a:br>
              <a:rPr lang="ru-RU" sz="1600" dirty="0" smtClean="0"/>
            </a:br>
            <a:r>
              <a:rPr lang="ru-RU" sz="1600" dirty="0" smtClean="0"/>
              <a:t>на закрепленной территории, не позднее 1 июля</a:t>
            </a:r>
          </a:p>
          <a:p>
            <a:pPr lvl="0"/>
            <a:r>
              <a:rPr lang="ru-RU" sz="1600" b="1" dirty="0" smtClean="0"/>
              <a:t>Примерная форма заявления </a:t>
            </a:r>
            <a:r>
              <a:rPr lang="ru-RU" sz="1600" dirty="0" smtClean="0"/>
              <a:t>о приеме ребенка в 1 класс</a:t>
            </a:r>
          </a:p>
          <a:p>
            <a:pPr lvl="0"/>
            <a:r>
              <a:rPr lang="ru-RU" sz="1600" b="1" dirty="0" smtClean="0"/>
              <a:t>График работы </a:t>
            </a:r>
            <a:r>
              <a:rPr lang="ru-RU" sz="1600" dirty="0" smtClean="0"/>
              <a:t>по приему заявлений по приему в 1 классы</a:t>
            </a:r>
          </a:p>
          <a:p>
            <a:pPr lvl="0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должно быть в ОУ </a:t>
            </a:r>
            <a:br>
              <a:rPr lang="ru-RU" dirty="0" smtClean="0"/>
            </a:br>
            <a:r>
              <a:rPr lang="ru-RU" dirty="0" smtClean="0"/>
              <a:t>при организации приема?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86808" cy="5429288"/>
          </a:xfrm>
        </p:spPr>
        <p:txBody>
          <a:bodyPr/>
          <a:lstStyle/>
          <a:p>
            <a:pPr lvl="0" algn="just"/>
            <a:r>
              <a:rPr lang="ru-RU" sz="2000" b="1" dirty="0" smtClean="0"/>
              <a:t>информационный стенд </a:t>
            </a:r>
            <a:r>
              <a:rPr lang="ru-RU" sz="2000" dirty="0" smtClean="0"/>
              <a:t>для размещения информации о графике приема документов, о количестве мест в 1 классах, наличии свободных мест для приема детей, приказов о зачислении в 1 класс и другой информации по приему в 1 классы</a:t>
            </a:r>
          </a:p>
          <a:p>
            <a:pPr lvl="0" algn="just"/>
            <a:r>
              <a:rPr lang="ru-RU" sz="2000" b="1" dirty="0" smtClean="0"/>
              <a:t>пакет документов для организации приема в 1 классы</a:t>
            </a:r>
            <a:r>
              <a:rPr lang="ru-RU" sz="2000" dirty="0" smtClean="0"/>
              <a:t>: правила приема в 1 класс, журнал приема заявлений в 1 классы, в котором регистрируются документы, представляемые родителями. После регистрации заявления родителям (законным представителям) детей выдается расписка в получении документов, содержащая информацию о регистрационном номере заявления о приеме ребенка в ОУ, о перечне представленных документов. Расписка заверяется подписью должностного лица ОУ, ответственного за прием документов, </a:t>
            </a:r>
            <a:br>
              <a:rPr lang="ru-RU" sz="2000" dirty="0" smtClean="0"/>
            </a:br>
            <a:r>
              <a:rPr lang="ru-RU" sz="2000" dirty="0" smtClean="0"/>
              <a:t>и печатью ОУ</a:t>
            </a:r>
          </a:p>
          <a:p>
            <a:pPr lvl="0" algn="just"/>
            <a:r>
              <a:rPr lang="ru-RU" sz="2000" b="1" dirty="0" smtClean="0"/>
              <a:t>бланки документов</a:t>
            </a:r>
            <a:r>
              <a:rPr lang="ru-RU" sz="2000" dirty="0" smtClean="0"/>
              <a:t>: заявления о приеме в 1 класс, согласие </a:t>
            </a:r>
            <a:br>
              <a:rPr lang="ru-RU" sz="2000" dirty="0" smtClean="0"/>
            </a:br>
            <a:r>
              <a:rPr lang="ru-RU" sz="2000" dirty="0" smtClean="0"/>
              <a:t>на обработку персональных данных, расписка в получении документов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14312"/>
            <a:ext cx="7500937" cy="928671"/>
          </a:xfrm>
        </p:spPr>
        <p:txBody>
          <a:bodyPr/>
          <a:lstStyle/>
          <a:p>
            <a:r>
              <a:rPr lang="ru-RU" dirty="0" smtClean="0"/>
              <a:t>На что следует </a:t>
            </a:r>
            <a:br>
              <a:rPr lang="ru-RU" dirty="0" smtClean="0"/>
            </a:br>
            <a:r>
              <a:rPr lang="ru-RU" dirty="0" smtClean="0"/>
              <a:t>обратить внимание?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8215370" cy="5000660"/>
          </a:xfrm>
        </p:spPr>
        <p:txBody>
          <a:bodyPr/>
          <a:lstStyle/>
          <a:p>
            <a:pPr lvl="0" algn="just"/>
            <a:r>
              <a:rPr lang="ru-RU" sz="2000" b="1" dirty="0" smtClean="0"/>
              <a:t>Факт ознакомления </a:t>
            </a:r>
            <a:r>
              <a:rPr lang="ru-RU" sz="2000" dirty="0" smtClean="0"/>
              <a:t>родителей (законных представителей) ребенка </a:t>
            </a:r>
            <a:br>
              <a:rPr lang="ru-RU" sz="2000" dirty="0" smtClean="0"/>
            </a:br>
            <a:r>
              <a:rPr lang="ru-RU" sz="2000" dirty="0" smtClean="0"/>
              <a:t>с лицензией на осуществление образовательной деятельности, свидетельством о государственной аккредитации ОУ, уставом ОУ </a:t>
            </a:r>
            <a:r>
              <a:rPr lang="ru-RU" sz="2000" b="1" dirty="0" smtClean="0"/>
              <a:t>фиксируется</a:t>
            </a:r>
            <a:r>
              <a:rPr lang="ru-RU" sz="2000" dirty="0" smtClean="0"/>
              <a:t> в заявлении о приеме и </a:t>
            </a:r>
            <a:r>
              <a:rPr lang="ru-RU" sz="2000" b="1" dirty="0" smtClean="0"/>
              <a:t>заверяется</a:t>
            </a:r>
            <a:r>
              <a:rPr lang="ru-RU" sz="2000" dirty="0" smtClean="0"/>
              <a:t> личной подписью родителей (законных представителей) ребенка</a:t>
            </a:r>
          </a:p>
          <a:p>
            <a:pPr lvl="0" algn="just"/>
            <a:r>
              <a:rPr lang="ru-RU" sz="2000" b="1" dirty="0" smtClean="0"/>
              <a:t>Подписью родителей </a:t>
            </a:r>
            <a:r>
              <a:rPr lang="ru-RU" sz="2000" dirty="0" smtClean="0"/>
              <a:t>(законных представителей) ребенка </a:t>
            </a:r>
            <a:r>
              <a:rPr lang="ru-RU" sz="2000" b="1" dirty="0" smtClean="0"/>
              <a:t>фиксируется</a:t>
            </a:r>
            <a:r>
              <a:rPr lang="ru-RU" sz="2000" dirty="0" smtClean="0"/>
              <a:t> также согласие на обработку их персональных данных и персональных данных ребенка в порядке, установленном законодательством Российской Федерации.</a:t>
            </a:r>
          </a:p>
          <a:p>
            <a:pPr lvl="0" algn="just"/>
            <a:r>
              <a:rPr lang="ru-RU" sz="2000" dirty="0" smtClean="0"/>
              <a:t>При организации приема заявлений родителей (законных представителей), которые являются </a:t>
            </a:r>
            <a:r>
              <a:rPr lang="ru-RU" sz="2000" b="1" dirty="0" smtClean="0"/>
              <a:t>иностранными гражданами или лицами без гражданства:</a:t>
            </a:r>
            <a:r>
              <a:rPr lang="ru-RU" sz="2000" dirty="0" smtClean="0"/>
              <a:t> предъявляют документ, подтверждающий легальность пребывания на территории Российской Федерации; все документы представляют на русском языке или вместе с заверенным </a:t>
            </a:r>
            <a:br>
              <a:rPr lang="ru-RU" sz="2000" dirty="0" smtClean="0"/>
            </a:br>
            <a:r>
              <a:rPr lang="ru-RU" sz="2000" dirty="0" smtClean="0"/>
              <a:t>в установленном порядке переводом на русский язык.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Как избежать конфликтных ситуаций </a:t>
            </a:r>
            <a:br>
              <a:rPr lang="ru-RU" sz="2400" dirty="0" smtClean="0"/>
            </a:br>
            <a:r>
              <a:rPr lang="ru-RU" sz="2400" dirty="0" smtClean="0"/>
              <a:t>с родителями (законными представителями)?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4786346"/>
          </a:xfrm>
        </p:spPr>
        <p:txBody>
          <a:bodyPr/>
          <a:lstStyle/>
          <a:p>
            <a:pPr lvl="0"/>
            <a:r>
              <a:rPr lang="ru-RU" sz="2400" dirty="0" smtClean="0"/>
              <a:t>Во избежание конфликтных ситуаций при организации приема документов:</a:t>
            </a:r>
          </a:p>
          <a:p>
            <a:pPr lvl="0"/>
            <a:r>
              <a:rPr lang="ru-RU" sz="2400" dirty="0" smtClean="0"/>
              <a:t>в доступной и корректной форме предоставлять родителям (законным представителям) информацию по приему </a:t>
            </a:r>
            <a:br>
              <a:rPr lang="ru-RU" sz="2400" dirty="0" smtClean="0"/>
            </a:br>
            <a:r>
              <a:rPr lang="ru-RU" sz="2400" dirty="0" smtClean="0"/>
              <a:t>в первые классы;</a:t>
            </a:r>
          </a:p>
          <a:p>
            <a:r>
              <a:rPr lang="ru-RU" sz="2400" dirty="0" smtClean="0"/>
              <a:t>в случае отсутствия возможности решить вопрос на уровне ОУ направлять родителей (законных представителей) </a:t>
            </a:r>
            <a:br>
              <a:rPr lang="ru-RU" sz="2400" dirty="0" smtClean="0"/>
            </a:br>
            <a:r>
              <a:rPr lang="ru-RU" sz="2400" dirty="0" smtClean="0"/>
              <a:t>для консультаций в районные отделы образования, </a:t>
            </a:r>
            <a:br>
              <a:rPr lang="ru-RU" sz="2400" dirty="0" smtClean="0"/>
            </a:br>
            <a:r>
              <a:rPr lang="ru-RU" sz="2400" dirty="0" smtClean="0"/>
              <a:t>отдел организации предоставления муниципальной услуги общего образования департамента образования.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Начальникам </a:t>
            </a:r>
            <a:br>
              <a:rPr lang="ru-RU" dirty="0" smtClean="0"/>
            </a:br>
            <a:r>
              <a:rPr lang="ru-RU" dirty="0" smtClean="0"/>
              <a:t>районных отделов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86808" cy="5429288"/>
          </a:xfrm>
        </p:spPr>
        <p:txBody>
          <a:bodyPr/>
          <a:lstStyle/>
          <a:p>
            <a:r>
              <a:rPr lang="ru-RU" sz="2000" dirty="0" smtClean="0"/>
              <a:t>обеспечить организацию приема в первые классы </a:t>
            </a:r>
            <a:br>
              <a:rPr lang="ru-RU" sz="2000" dirty="0" smtClean="0"/>
            </a:br>
            <a:r>
              <a:rPr lang="ru-RU" sz="2000" dirty="0" smtClean="0"/>
              <a:t>в подведомственных ОУ в 2019 году в соответствии </a:t>
            </a:r>
            <a:br>
              <a:rPr lang="ru-RU" sz="2000" dirty="0" smtClean="0"/>
            </a:br>
            <a:r>
              <a:rPr lang="ru-RU" sz="2000" dirty="0" smtClean="0"/>
              <a:t>с нормативными документами</a:t>
            </a:r>
          </a:p>
          <a:p>
            <a:r>
              <a:rPr lang="ru-RU" sz="2000" dirty="0" smtClean="0"/>
              <a:t>вести отдельный учет обращений родителей (законных представителей) по приему в первые классы ОУ</a:t>
            </a:r>
          </a:p>
          <a:p>
            <a:r>
              <a:rPr lang="ru-RU" sz="2000" dirty="0" smtClean="0"/>
              <a:t>контролировать очередность предоставления учебных мест в первых классах подведомственных ОУ</a:t>
            </a:r>
          </a:p>
          <a:p>
            <a:r>
              <a:rPr lang="ru-RU" sz="2000" dirty="0" smtClean="0"/>
              <a:t>вести учет детей, нуждающихся в предоставлении учебных мест в первых классах и предоставлять им учебные места в ОУ, имеющих свободные места в первых классах, </a:t>
            </a:r>
            <a:br>
              <a:rPr lang="ru-RU" sz="2000" dirty="0" smtClean="0"/>
            </a:br>
            <a:r>
              <a:rPr lang="ru-RU" sz="2000" dirty="0" smtClean="0"/>
              <a:t>с учетом мнения родителей (законных представителей), места фактического проживания детей, пешеходной </a:t>
            </a:r>
            <a:br>
              <a:rPr lang="ru-RU" sz="2000" dirty="0" smtClean="0"/>
            </a:br>
            <a:r>
              <a:rPr lang="ru-RU" sz="2000" dirty="0" smtClean="0"/>
              <a:t>и транспортной доступности школ</a:t>
            </a:r>
          </a:p>
          <a:p>
            <a:r>
              <a:rPr lang="ru-RU" sz="2000" dirty="0" smtClean="0"/>
              <a:t>о</a:t>
            </a:r>
            <a:r>
              <a:rPr lang="ru-RU" sz="2000" smtClean="0"/>
              <a:t>рганизовать </a:t>
            </a:r>
            <a:r>
              <a:rPr lang="ru-RU" sz="2000" dirty="0" smtClean="0"/>
              <a:t>с 04 по 15 февраля участие специалистов в Горячей телефонной линии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1">
      <a:majorFont>
        <a:latin typeface="Microsoft Sans Serif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805</Words>
  <Application>Microsoft Office PowerPoint</Application>
  <PresentationFormat>Экран (4:3)</PresentationFormat>
  <Paragraphs>113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Microsoft Sans Serif</vt:lpstr>
      <vt:lpstr>Times New Roman</vt:lpstr>
      <vt:lpstr>Тема13</vt:lpstr>
      <vt:lpstr>О приеме детей в первые классы образовательных организаций города Перми  2019-2020 учебный год</vt:lpstr>
      <vt:lpstr>Где родители могут  получить информацию?</vt:lpstr>
      <vt:lpstr>Полномочия в части приема детей  в образовательные организации</vt:lpstr>
      <vt:lpstr>Нормативно-правовая  база</vt:lpstr>
      <vt:lpstr>Что должно быть на сайте ОУ?</vt:lpstr>
      <vt:lpstr>Что должно быть в ОУ  при организации приема?</vt:lpstr>
      <vt:lpstr>На что следует  обратить внимание?</vt:lpstr>
      <vt:lpstr>Как избежать конфликтных ситуаций  с родителями (законными представителями)?</vt:lpstr>
      <vt:lpstr>Начальникам  районных отделов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как система</dc:title>
  <dc:creator>Gadzhieva-LA</dc:creator>
  <cp:lastModifiedBy>Шардина Н.В.</cp:lastModifiedBy>
  <cp:revision>201</cp:revision>
  <dcterms:created xsi:type="dcterms:W3CDTF">2011-04-13T11:25:43Z</dcterms:created>
  <dcterms:modified xsi:type="dcterms:W3CDTF">2019-01-31T03:21:46Z</dcterms:modified>
</cp:coreProperties>
</file>